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3"/>
  </p:normalViewPr>
  <p:slideViewPr>
    <p:cSldViewPr>
      <p:cViewPr varScale="1">
        <p:scale>
          <a:sx n="115" d="100"/>
          <a:sy n="115" d="100"/>
        </p:scale>
        <p:origin x="49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148316" y="342900"/>
            <a:ext cx="1653539" cy="3840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8391" y="431749"/>
            <a:ext cx="9311690" cy="7724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E1E1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8222" y="1945957"/>
            <a:ext cx="7608570" cy="2056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6016" y="86866"/>
            <a:ext cx="8919972" cy="668426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40842" y="1480565"/>
            <a:ext cx="85382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0000"/>
                </a:solidFill>
              </a:rPr>
              <a:t>Результаты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опросов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работодателей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6E12D2"/>
                </a:solidFill>
              </a:rPr>
              <a:t>09.02.07 </a:t>
            </a:r>
            <a:r>
              <a:rPr spc="-55" dirty="0">
                <a:solidFill>
                  <a:srgbClr val="6E12D2"/>
                </a:solidFill>
              </a:rPr>
              <a:t>Информационные</a:t>
            </a:r>
            <a:r>
              <a:rPr spc="-145" dirty="0">
                <a:solidFill>
                  <a:srgbClr val="6E12D2"/>
                </a:solidFill>
              </a:rPr>
              <a:t> </a:t>
            </a:r>
            <a:r>
              <a:rPr spc="-10" dirty="0">
                <a:solidFill>
                  <a:srgbClr val="6E12D2"/>
                </a:solidFill>
              </a:rPr>
              <a:t>системы</a:t>
            </a:r>
            <a:r>
              <a:rPr spc="-155" dirty="0">
                <a:solidFill>
                  <a:srgbClr val="6E12D2"/>
                </a:solidFill>
              </a:rPr>
              <a:t> </a:t>
            </a:r>
            <a:r>
              <a:rPr dirty="0">
                <a:solidFill>
                  <a:srgbClr val="6E12D2"/>
                </a:solidFill>
              </a:rPr>
              <a:t>и</a:t>
            </a:r>
            <a:r>
              <a:rPr spc="-165" dirty="0">
                <a:solidFill>
                  <a:srgbClr val="6E12D2"/>
                </a:solidFill>
              </a:rPr>
              <a:t> </a:t>
            </a:r>
            <a:r>
              <a:rPr spc="-10" dirty="0">
                <a:solidFill>
                  <a:srgbClr val="6E12D2"/>
                </a:solidFill>
              </a:rPr>
              <a:t>программирование, </a:t>
            </a:r>
            <a:r>
              <a:rPr spc="-70" dirty="0">
                <a:solidFill>
                  <a:srgbClr val="6E12D2"/>
                </a:solidFill>
              </a:rPr>
              <a:t>квалификация</a:t>
            </a:r>
            <a:r>
              <a:rPr spc="-100" dirty="0">
                <a:solidFill>
                  <a:srgbClr val="6E12D2"/>
                </a:solidFill>
              </a:rPr>
              <a:t> </a:t>
            </a:r>
            <a:r>
              <a:rPr spc="400" dirty="0">
                <a:solidFill>
                  <a:srgbClr val="6E12D2"/>
                </a:solidFill>
              </a:rPr>
              <a:t>-</a:t>
            </a:r>
            <a:r>
              <a:rPr spc="-105" dirty="0">
                <a:solidFill>
                  <a:srgbClr val="6E12D2"/>
                </a:solidFill>
              </a:rPr>
              <a:t> </a:t>
            </a:r>
            <a:r>
              <a:rPr spc="-10" dirty="0">
                <a:solidFill>
                  <a:srgbClr val="6E12D2"/>
                </a:solidFill>
              </a:rPr>
              <a:t>программист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1188" y="342900"/>
            <a:ext cx="1653539" cy="38404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76148" y="5617261"/>
            <a:ext cx="31338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ahoma"/>
                <a:cs typeface="Tahoma"/>
              </a:rPr>
              <a:t>202</a:t>
            </a:r>
            <a:r>
              <a:rPr lang="ru-RU" b="1" dirty="0">
                <a:latin typeface="Tahoma"/>
                <a:cs typeface="Tahoma"/>
              </a:rPr>
              <a:t>5</a:t>
            </a:r>
            <a:r>
              <a:rPr sz="1800" b="1" dirty="0">
                <a:latin typeface="Tahoma"/>
                <a:cs typeface="Tahoma"/>
              </a:rPr>
              <a:t>-202</a:t>
            </a:r>
            <a:r>
              <a:rPr lang="ru-RU" b="1" dirty="0">
                <a:latin typeface="Tahoma"/>
                <a:cs typeface="Tahoma"/>
              </a:rPr>
              <a:t>6</a:t>
            </a:r>
            <a:r>
              <a:rPr sz="1800" b="1" dirty="0">
                <a:latin typeface="Tahoma"/>
                <a:cs typeface="Tahoma"/>
              </a:rPr>
              <a:t> учебный год</a:t>
            </a:r>
            <a:endParaRPr sz="1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90194" y="431749"/>
            <a:ext cx="64496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Дизайн</a:t>
            </a:r>
            <a:r>
              <a:rPr spc="-135" dirty="0"/>
              <a:t> </a:t>
            </a:r>
            <a:r>
              <a:rPr dirty="0"/>
              <a:t>качественного</a:t>
            </a:r>
            <a:r>
              <a:rPr spc="-120" dirty="0"/>
              <a:t> </a:t>
            </a:r>
            <a:r>
              <a:rPr spc="-10" dirty="0"/>
              <a:t>исследования</a:t>
            </a:r>
          </a:p>
        </p:txBody>
      </p:sp>
      <p:sp>
        <p:nvSpPr>
          <p:cNvPr id="3" name="object 3"/>
          <p:cNvSpPr/>
          <p:nvPr/>
        </p:nvSpPr>
        <p:spPr>
          <a:xfrm>
            <a:off x="409955" y="981455"/>
            <a:ext cx="7682865" cy="5271770"/>
          </a:xfrm>
          <a:custGeom>
            <a:avLst/>
            <a:gdLst/>
            <a:ahLst/>
            <a:cxnLst/>
            <a:rect l="l" t="t" r="r" b="b"/>
            <a:pathLst>
              <a:path w="7682865" h="5271770">
                <a:moveTo>
                  <a:pt x="0" y="878586"/>
                </a:moveTo>
                <a:lnTo>
                  <a:pt x="1300" y="830376"/>
                </a:lnTo>
                <a:lnTo>
                  <a:pt x="5155" y="782847"/>
                </a:lnTo>
                <a:lnTo>
                  <a:pt x="11499" y="736065"/>
                </a:lnTo>
                <a:lnTo>
                  <a:pt x="20265" y="690097"/>
                </a:lnTo>
                <a:lnTo>
                  <a:pt x="31384" y="645010"/>
                </a:lnTo>
                <a:lnTo>
                  <a:pt x="44792" y="600870"/>
                </a:lnTo>
                <a:lnTo>
                  <a:pt x="60419" y="557745"/>
                </a:lnTo>
                <a:lnTo>
                  <a:pt x="78201" y="515702"/>
                </a:lnTo>
                <a:lnTo>
                  <a:pt x="98068" y="474808"/>
                </a:lnTo>
                <a:lnTo>
                  <a:pt x="119955" y="435130"/>
                </a:lnTo>
                <a:lnTo>
                  <a:pt x="143795" y="396734"/>
                </a:lnTo>
                <a:lnTo>
                  <a:pt x="169520" y="359688"/>
                </a:lnTo>
                <a:lnTo>
                  <a:pt x="197063" y="324058"/>
                </a:lnTo>
                <a:lnTo>
                  <a:pt x="226357" y="289913"/>
                </a:lnTo>
                <a:lnTo>
                  <a:pt x="257336" y="257317"/>
                </a:lnTo>
                <a:lnTo>
                  <a:pt x="289933" y="226340"/>
                </a:lnTo>
                <a:lnTo>
                  <a:pt x="324080" y="197047"/>
                </a:lnTo>
                <a:lnTo>
                  <a:pt x="359710" y="169505"/>
                </a:lnTo>
                <a:lnTo>
                  <a:pt x="396756" y="143782"/>
                </a:lnTo>
                <a:lnTo>
                  <a:pt x="435152" y="119944"/>
                </a:lnTo>
                <a:lnTo>
                  <a:pt x="474831" y="98059"/>
                </a:lnTo>
                <a:lnTo>
                  <a:pt x="515724" y="78193"/>
                </a:lnTo>
                <a:lnTo>
                  <a:pt x="557766" y="60413"/>
                </a:lnTo>
                <a:lnTo>
                  <a:pt x="600890" y="44787"/>
                </a:lnTo>
                <a:lnTo>
                  <a:pt x="645027" y="31381"/>
                </a:lnTo>
                <a:lnTo>
                  <a:pt x="690112" y="20262"/>
                </a:lnTo>
                <a:lnTo>
                  <a:pt x="736078" y="11498"/>
                </a:lnTo>
                <a:lnTo>
                  <a:pt x="782856" y="5154"/>
                </a:lnTo>
                <a:lnTo>
                  <a:pt x="830381" y="1299"/>
                </a:lnTo>
                <a:lnTo>
                  <a:pt x="878585" y="0"/>
                </a:lnTo>
                <a:lnTo>
                  <a:pt x="6803898" y="0"/>
                </a:lnTo>
                <a:lnTo>
                  <a:pt x="6852107" y="1299"/>
                </a:lnTo>
                <a:lnTo>
                  <a:pt x="6899636" y="5154"/>
                </a:lnTo>
                <a:lnTo>
                  <a:pt x="6946418" y="11498"/>
                </a:lnTo>
                <a:lnTo>
                  <a:pt x="6992386" y="20262"/>
                </a:lnTo>
                <a:lnTo>
                  <a:pt x="7037473" y="31381"/>
                </a:lnTo>
                <a:lnTo>
                  <a:pt x="7081613" y="44787"/>
                </a:lnTo>
                <a:lnTo>
                  <a:pt x="7124738" y="60413"/>
                </a:lnTo>
                <a:lnTo>
                  <a:pt x="7166781" y="78193"/>
                </a:lnTo>
                <a:lnTo>
                  <a:pt x="7207675" y="98059"/>
                </a:lnTo>
                <a:lnTo>
                  <a:pt x="7247353" y="119944"/>
                </a:lnTo>
                <a:lnTo>
                  <a:pt x="7285749" y="143782"/>
                </a:lnTo>
                <a:lnTo>
                  <a:pt x="7322795" y="169505"/>
                </a:lnTo>
                <a:lnTo>
                  <a:pt x="7358425" y="197047"/>
                </a:lnTo>
                <a:lnTo>
                  <a:pt x="7392570" y="226340"/>
                </a:lnTo>
                <a:lnTo>
                  <a:pt x="7425166" y="257317"/>
                </a:lnTo>
                <a:lnTo>
                  <a:pt x="7456143" y="289913"/>
                </a:lnTo>
                <a:lnTo>
                  <a:pt x="7485436" y="324058"/>
                </a:lnTo>
                <a:lnTo>
                  <a:pt x="7512978" y="359688"/>
                </a:lnTo>
                <a:lnTo>
                  <a:pt x="7538701" y="396734"/>
                </a:lnTo>
                <a:lnTo>
                  <a:pt x="7562539" y="435130"/>
                </a:lnTo>
                <a:lnTo>
                  <a:pt x="7584424" y="474808"/>
                </a:lnTo>
                <a:lnTo>
                  <a:pt x="7604290" y="515702"/>
                </a:lnTo>
                <a:lnTo>
                  <a:pt x="7622070" y="557745"/>
                </a:lnTo>
                <a:lnTo>
                  <a:pt x="7637696" y="600870"/>
                </a:lnTo>
                <a:lnTo>
                  <a:pt x="7651102" y="645010"/>
                </a:lnTo>
                <a:lnTo>
                  <a:pt x="7662221" y="690097"/>
                </a:lnTo>
                <a:lnTo>
                  <a:pt x="7670985" y="736065"/>
                </a:lnTo>
                <a:lnTo>
                  <a:pt x="7677329" y="782847"/>
                </a:lnTo>
                <a:lnTo>
                  <a:pt x="7681184" y="830376"/>
                </a:lnTo>
                <a:lnTo>
                  <a:pt x="7682484" y="878586"/>
                </a:lnTo>
                <a:lnTo>
                  <a:pt x="7682484" y="4392930"/>
                </a:lnTo>
                <a:lnTo>
                  <a:pt x="7681184" y="4441134"/>
                </a:lnTo>
                <a:lnTo>
                  <a:pt x="7677329" y="4488659"/>
                </a:lnTo>
                <a:lnTo>
                  <a:pt x="7670985" y="4535437"/>
                </a:lnTo>
                <a:lnTo>
                  <a:pt x="7662221" y="4581403"/>
                </a:lnTo>
                <a:lnTo>
                  <a:pt x="7651102" y="4626488"/>
                </a:lnTo>
                <a:lnTo>
                  <a:pt x="7637696" y="4670625"/>
                </a:lnTo>
                <a:lnTo>
                  <a:pt x="7622070" y="4713749"/>
                </a:lnTo>
                <a:lnTo>
                  <a:pt x="7604290" y="4755791"/>
                </a:lnTo>
                <a:lnTo>
                  <a:pt x="7584424" y="4796684"/>
                </a:lnTo>
                <a:lnTo>
                  <a:pt x="7562539" y="4836363"/>
                </a:lnTo>
                <a:lnTo>
                  <a:pt x="7538701" y="4874759"/>
                </a:lnTo>
                <a:lnTo>
                  <a:pt x="7512978" y="4911805"/>
                </a:lnTo>
                <a:lnTo>
                  <a:pt x="7485436" y="4947435"/>
                </a:lnTo>
                <a:lnTo>
                  <a:pt x="7456143" y="4981582"/>
                </a:lnTo>
                <a:lnTo>
                  <a:pt x="7425166" y="5014179"/>
                </a:lnTo>
                <a:lnTo>
                  <a:pt x="7392570" y="5045158"/>
                </a:lnTo>
                <a:lnTo>
                  <a:pt x="7358425" y="5074452"/>
                </a:lnTo>
                <a:lnTo>
                  <a:pt x="7322795" y="5101995"/>
                </a:lnTo>
                <a:lnTo>
                  <a:pt x="7285749" y="5127720"/>
                </a:lnTo>
                <a:lnTo>
                  <a:pt x="7247353" y="5151560"/>
                </a:lnTo>
                <a:lnTo>
                  <a:pt x="7207675" y="5173447"/>
                </a:lnTo>
                <a:lnTo>
                  <a:pt x="7166781" y="5193314"/>
                </a:lnTo>
                <a:lnTo>
                  <a:pt x="7124738" y="5211096"/>
                </a:lnTo>
                <a:lnTo>
                  <a:pt x="7081613" y="5226723"/>
                </a:lnTo>
                <a:lnTo>
                  <a:pt x="7037473" y="5240131"/>
                </a:lnTo>
                <a:lnTo>
                  <a:pt x="6992386" y="5251250"/>
                </a:lnTo>
                <a:lnTo>
                  <a:pt x="6946418" y="5260016"/>
                </a:lnTo>
                <a:lnTo>
                  <a:pt x="6899636" y="5266360"/>
                </a:lnTo>
                <a:lnTo>
                  <a:pt x="6852107" y="5270215"/>
                </a:lnTo>
                <a:lnTo>
                  <a:pt x="6803898" y="5271516"/>
                </a:lnTo>
                <a:lnTo>
                  <a:pt x="878585" y="5271516"/>
                </a:lnTo>
                <a:lnTo>
                  <a:pt x="830381" y="5270215"/>
                </a:lnTo>
                <a:lnTo>
                  <a:pt x="782856" y="5266360"/>
                </a:lnTo>
                <a:lnTo>
                  <a:pt x="736078" y="5260016"/>
                </a:lnTo>
                <a:lnTo>
                  <a:pt x="690112" y="5251250"/>
                </a:lnTo>
                <a:lnTo>
                  <a:pt x="645027" y="5240131"/>
                </a:lnTo>
                <a:lnTo>
                  <a:pt x="600890" y="5226723"/>
                </a:lnTo>
                <a:lnTo>
                  <a:pt x="557766" y="5211096"/>
                </a:lnTo>
                <a:lnTo>
                  <a:pt x="515724" y="5193314"/>
                </a:lnTo>
                <a:lnTo>
                  <a:pt x="474831" y="5173447"/>
                </a:lnTo>
                <a:lnTo>
                  <a:pt x="435152" y="5151560"/>
                </a:lnTo>
                <a:lnTo>
                  <a:pt x="396756" y="5127720"/>
                </a:lnTo>
                <a:lnTo>
                  <a:pt x="359710" y="5101995"/>
                </a:lnTo>
                <a:lnTo>
                  <a:pt x="324080" y="5074452"/>
                </a:lnTo>
                <a:lnTo>
                  <a:pt x="289933" y="5045158"/>
                </a:lnTo>
                <a:lnTo>
                  <a:pt x="257336" y="5014179"/>
                </a:lnTo>
                <a:lnTo>
                  <a:pt x="226357" y="4981582"/>
                </a:lnTo>
                <a:lnTo>
                  <a:pt x="197063" y="4947435"/>
                </a:lnTo>
                <a:lnTo>
                  <a:pt x="169520" y="4911805"/>
                </a:lnTo>
                <a:lnTo>
                  <a:pt x="143795" y="4874759"/>
                </a:lnTo>
                <a:lnTo>
                  <a:pt x="119955" y="4836363"/>
                </a:lnTo>
                <a:lnTo>
                  <a:pt x="98068" y="4796684"/>
                </a:lnTo>
                <a:lnTo>
                  <a:pt x="78201" y="4755791"/>
                </a:lnTo>
                <a:lnTo>
                  <a:pt x="60419" y="4713749"/>
                </a:lnTo>
                <a:lnTo>
                  <a:pt x="44792" y="4670625"/>
                </a:lnTo>
                <a:lnTo>
                  <a:pt x="31384" y="4626488"/>
                </a:lnTo>
                <a:lnTo>
                  <a:pt x="20265" y="4581403"/>
                </a:lnTo>
                <a:lnTo>
                  <a:pt x="11499" y="4535437"/>
                </a:lnTo>
                <a:lnTo>
                  <a:pt x="5155" y="4488659"/>
                </a:lnTo>
                <a:lnTo>
                  <a:pt x="1300" y="4441134"/>
                </a:lnTo>
                <a:lnTo>
                  <a:pt x="0" y="4392930"/>
                </a:lnTo>
                <a:lnTo>
                  <a:pt x="0" y="878586"/>
                </a:lnTo>
                <a:close/>
              </a:path>
            </a:pathLst>
          </a:custGeom>
          <a:ln w="12192">
            <a:solidFill>
              <a:srgbClr val="750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05332" y="1294886"/>
            <a:ext cx="6570345" cy="455866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265"/>
              </a:spcBef>
            </a:pPr>
            <a:r>
              <a:rPr sz="1800" u="sng" spc="-20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Цель</a:t>
            </a:r>
            <a:endParaRPr sz="1800" dirty="0">
              <a:latin typeface="Arial Black"/>
              <a:cs typeface="Arial Black"/>
            </a:endParaRPr>
          </a:p>
          <a:p>
            <a:pPr marL="19685" marR="707390">
              <a:lnSpc>
                <a:spcPct val="100000"/>
              </a:lnSpc>
              <a:spcBef>
                <a:spcPts val="145"/>
              </a:spcBef>
            </a:pP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Системный</a:t>
            </a:r>
            <a:r>
              <a:rPr sz="16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сбор</a:t>
            </a:r>
            <a:r>
              <a:rPr sz="16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обратной</a:t>
            </a:r>
            <a:r>
              <a:rPr sz="16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1E1E1E"/>
                </a:solidFill>
                <a:latin typeface="Arial Black"/>
                <a:cs typeface="Arial Black"/>
              </a:rPr>
              <a:t>связи</a:t>
            </a:r>
            <a:r>
              <a:rPr sz="16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0" dirty="0">
                <a:solidFill>
                  <a:srgbClr val="1E1E1E"/>
                </a:solidFill>
                <a:latin typeface="Arial Black"/>
                <a:cs typeface="Arial Black"/>
              </a:rPr>
              <a:t>через</a:t>
            </a:r>
            <a:r>
              <a:rPr sz="16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1E1E1E"/>
                </a:solidFill>
                <a:latin typeface="Arial Black"/>
                <a:cs typeface="Arial Black"/>
              </a:rPr>
              <a:t>диалог</a:t>
            </a:r>
            <a:r>
              <a:rPr sz="16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1E1E1E"/>
                </a:solidFill>
                <a:latin typeface="Arial Black"/>
                <a:cs typeface="Arial Black"/>
              </a:rPr>
              <a:t>с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индустрией:</a:t>
            </a:r>
            <a:r>
              <a:rPr sz="16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акцент</a:t>
            </a:r>
            <a:r>
              <a:rPr sz="16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на</a:t>
            </a:r>
            <a:r>
              <a:rPr sz="1600" spc="-9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45" dirty="0">
                <a:solidFill>
                  <a:srgbClr val="1E1E1E"/>
                </a:solidFill>
                <a:latin typeface="Arial Black"/>
                <a:cs typeface="Arial Black"/>
              </a:rPr>
              <a:t>профессиональном</a:t>
            </a:r>
            <a:r>
              <a:rPr sz="1600" spc="-3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опыте</a:t>
            </a:r>
            <a:r>
              <a:rPr sz="16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50" dirty="0">
                <a:solidFill>
                  <a:srgbClr val="1E1E1E"/>
                </a:solidFill>
                <a:latin typeface="Arial Black"/>
                <a:cs typeface="Arial Black"/>
              </a:rPr>
              <a:t>и </a:t>
            </a:r>
            <a:r>
              <a:rPr sz="1600" spc="-60" dirty="0">
                <a:solidFill>
                  <a:srgbClr val="1E1E1E"/>
                </a:solidFill>
                <a:latin typeface="Arial Black"/>
                <a:cs typeface="Arial Black"/>
              </a:rPr>
              <a:t>ключевых</a:t>
            </a:r>
            <a:r>
              <a:rPr sz="1600" spc="-1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компетенциях</a:t>
            </a:r>
            <a:endParaRPr sz="16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800" u="sng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Метод</a:t>
            </a:r>
            <a:r>
              <a:rPr sz="1800" u="sng" spc="35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 </a:t>
            </a:r>
            <a:r>
              <a:rPr sz="1800" u="sng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сбора</a:t>
            </a:r>
            <a:r>
              <a:rPr sz="1800" u="sng" spc="35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 </a:t>
            </a:r>
            <a:r>
              <a:rPr sz="1800" u="sng" spc="-10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данных</a:t>
            </a:r>
            <a:endParaRPr sz="1800" dirty="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825"/>
              </a:spcBef>
            </a:pPr>
            <a:r>
              <a:rPr sz="1600" spc="-45" dirty="0">
                <a:solidFill>
                  <a:srgbClr val="1E1E1E"/>
                </a:solidFill>
                <a:latin typeface="Arial Black"/>
                <a:cs typeface="Arial Black"/>
              </a:rPr>
              <a:t>Глубинные</a:t>
            </a:r>
            <a:r>
              <a:rPr sz="16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0" dirty="0">
                <a:solidFill>
                  <a:srgbClr val="1E1E1E"/>
                </a:solidFill>
                <a:latin typeface="Arial Black"/>
                <a:cs typeface="Arial Black"/>
              </a:rPr>
              <a:t>индивидуальные</a:t>
            </a:r>
            <a:r>
              <a:rPr sz="16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интервью</a:t>
            </a:r>
            <a:r>
              <a:rPr sz="16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с</a:t>
            </a:r>
            <a:r>
              <a:rPr sz="1600" spc="-10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работодателями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на</a:t>
            </a:r>
            <a:r>
              <a:rPr sz="1600" spc="-9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основе</a:t>
            </a:r>
            <a:r>
              <a:rPr sz="16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25" dirty="0">
                <a:solidFill>
                  <a:srgbClr val="1E1E1E"/>
                </a:solidFill>
                <a:latin typeface="Arial Black"/>
                <a:cs typeface="Arial Black"/>
              </a:rPr>
              <a:t>специализированного</a:t>
            </a:r>
            <a:r>
              <a:rPr sz="1600" spc="-4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гайда</a:t>
            </a:r>
            <a:endParaRPr sz="16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605"/>
              </a:spcBef>
            </a:pPr>
            <a:r>
              <a:rPr sz="1800" u="sng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Обработка</a:t>
            </a:r>
            <a:r>
              <a:rPr sz="1800" u="sng" spc="155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 </a:t>
            </a:r>
            <a:r>
              <a:rPr sz="1800" u="sng" spc="-10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данных</a:t>
            </a:r>
            <a:endParaRPr sz="1800" dirty="0">
              <a:latin typeface="Arial Black"/>
              <a:cs typeface="Arial Black"/>
            </a:endParaRPr>
          </a:p>
          <a:p>
            <a:pPr marL="19685" marR="307975">
              <a:lnSpc>
                <a:spcPct val="100000"/>
              </a:lnSpc>
              <a:spcBef>
                <a:spcPts val="760"/>
              </a:spcBef>
            </a:pPr>
            <a:r>
              <a:rPr sz="1600" spc="-25" dirty="0">
                <a:solidFill>
                  <a:srgbClr val="1E1E1E"/>
                </a:solidFill>
                <a:latin typeface="Arial Black"/>
                <a:cs typeface="Arial Black"/>
              </a:rPr>
              <a:t>Расшифровка</a:t>
            </a:r>
            <a:r>
              <a:rPr sz="16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экспертных</a:t>
            </a:r>
            <a:r>
              <a:rPr sz="1600" spc="-9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интервью</a:t>
            </a:r>
            <a:r>
              <a:rPr sz="16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с</a:t>
            </a:r>
            <a:r>
              <a:rPr sz="1600" spc="-9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последующим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тематическим</a:t>
            </a:r>
            <a:r>
              <a:rPr sz="16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кодированием</a:t>
            </a:r>
            <a:r>
              <a:rPr sz="16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и</a:t>
            </a:r>
            <a:r>
              <a:rPr sz="1600" spc="-10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5" dirty="0">
                <a:solidFill>
                  <a:srgbClr val="1E1E1E"/>
                </a:solidFill>
                <a:latin typeface="Arial Black"/>
                <a:cs typeface="Arial Black"/>
              </a:rPr>
              <a:t>выделением</a:t>
            </a:r>
            <a:r>
              <a:rPr sz="16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основных </a:t>
            </a:r>
            <a:r>
              <a:rPr sz="1600" spc="-30" dirty="0">
                <a:solidFill>
                  <a:srgbClr val="1E1E1E"/>
                </a:solidFill>
                <a:latin typeface="Arial Black"/>
                <a:cs typeface="Arial Black"/>
              </a:rPr>
              <a:t>смысловых</a:t>
            </a:r>
            <a:r>
              <a:rPr sz="16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категорий</a:t>
            </a:r>
            <a:endParaRPr sz="1600" dirty="0">
              <a:latin typeface="Arial Black"/>
              <a:cs typeface="Arial Black"/>
            </a:endParaRPr>
          </a:p>
          <a:p>
            <a:pPr marL="19685">
              <a:lnSpc>
                <a:spcPct val="100000"/>
              </a:lnSpc>
              <a:spcBef>
                <a:spcPts val="1675"/>
              </a:spcBef>
            </a:pPr>
            <a:r>
              <a:rPr sz="1800" u="sng" spc="-10" dirty="0">
                <a:solidFill>
                  <a:srgbClr val="9A33F4"/>
                </a:solidFill>
                <a:uFill>
                  <a:solidFill>
                    <a:srgbClr val="9A33F4"/>
                  </a:solidFill>
                </a:uFill>
                <a:latin typeface="Arial Black"/>
                <a:cs typeface="Arial Black"/>
              </a:rPr>
              <a:t>Выборка</a:t>
            </a:r>
            <a:endParaRPr sz="18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Работодатели,</a:t>
            </a:r>
            <a:r>
              <a:rPr sz="1600" spc="-30" dirty="0">
                <a:solidFill>
                  <a:srgbClr val="1E1E1E"/>
                </a:solidFill>
                <a:latin typeface="Arial Black"/>
                <a:cs typeface="Arial Black"/>
              </a:rPr>
              <a:t> связанные</a:t>
            </a:r>
            <a:r>
              <a:rPr sz="16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со</a:t>
            </a:r>
            <a:r>
              <a:rPr sz="16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0" dirty="0">
                <a:solidFill>
                  <a:srgbClr val="1E1E1E"/>
                </a:solidFill>
                <a:latin typeface="Arial Black"/>
                <a:cs typeface="Arial Black"/>
              </a:rPr>
              <a:t>специальностью</a:t>
            </a:r>
            <a:r>
              <a:rPr sz="1600" spc="-1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60" dirty="0">
                <a:solidFill>
                  <a:srgbClr val="1E1E1E"/>
                </a:solidFill>
                <a:latin typeface="Arial Black"/>
                <a:cs typeface="Arial Black"/>
              </a:rPr>
              <a:t>09.02.07</a:t>
            </a:r>
            <a:endParaRPr sz="1600" dirty="0">
              <a:latin typeface="Arial Black"/>
              <a:cs typeface="Arial Black"/>
            </a:endParaRPr>
          </a:p>
          <a:p>
            <a:pPr marL="12700" marR="793115">
              <a:lnSpc>
                <a:spcPct val="100000"/>
              </a:lnSpc>
            </a:pPr>
            <a:r>
              <a:rPr sz="1600" spc="-40" dirty="0">
                <a:solidFill>
                  <a:srgbClr val="1E1E1E"/>
                </a:solidFill>
                <a:latin typeface="Arial Black"/>
                <a:cs typeface="Arial Black"/>
              </a:rPr>
              <a:t>«Информационные</a:t>
            </a:r>
            <a:r>
              <a:rPr sz="1600" spc="-3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системы</a:t>
            </a:r>
            <a:r>
              <a:rPr sz="16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 err="1">
                <a:solidFill>
                  <a:srgbClr val="1E1E1E"/>
                </a:solidFill>
                <a:latin typeface="Arial Black"/>
                <a:cs typeface="Arial Black"/>
              </a:rPr>
              <a:t>и</a:t>
            </a:r>
            <a:r>
              <a:rPr sz="16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 err="1">
                <a:solidFill>
                  <a:srgbClr val="1E1E1E"/>
                </a:solidFill>
                <a:latin typeface="Arial Black"/>
                <a:cs typeface="Arial Black"/>
              </a:rPr>
              <a:t>программирование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»</a:t>
            </a:r>
            <a:r>
              <a:rPr sz="1600" spc="-8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35" dirty="0" err="1">
                <a:solidFill>
                  <a:srgbClr val="1E1E1E"/>
                </a:solidFill>
                <a:latin typeface="Arial Black"/>
                <a:cs typeface="Arial Black"/>
              </a:rPr>
              <a:t>колледжа</a:t>
            </a:r>
            <a:endParaRPr sz="16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9590">
              <a:lnSpc>
                <a:spcPct val="100000"/>
              </a:lnSpc>
              <a:spcBef>
                <a:spcPts val="100"/>
              </a:spcBef>
            </a:pPr>
            <a:r>
              <a:rPr dirty="0"/>
              <a:t>Респонденты</a:t>
            </a:r>
            <a:r>
              <a:rPr spc="-135" dirty="0"/>
              <a:t> </a:t>
            </a:r>
            <a:r>
              <a:rPr spc="-35" dirty="0"/>
              <a:t>специальности</a:t>
            </a:r>
            <a:r>
              <a:rPr spc="-130" dirty="0"/>
              <a:t> </a:t>
            </a:r>
            <a:r>
              <a:rPr spc="100" dirty="0"/>
              <a:t>09.02.07</a:t>
            </a:r>
          </a:p>
          <a:p>
            <a:pPr marL="529590">
              <a:lnSpc>
                <a:spcPct val="100000"/>
              </a:lnSpc>
              <a:spcBef>
                <a:spcPts val="5"/>
              </a:spcBef>
            </a:pPr>
            <a:r>
              <a:rPr spc="-55" dirty="0"/>
              <a:t>Информационные</a:t>
            </a:r>
            <a:r>
              <a:rPr spc="-135" dirty="0"/>
              <a:t> </a:t>
            </a:r>
            <a:r>
              <a:rPr spc="-10" dirty="0"/>
              <a:t>системы</a:t>
            </a:r>
            <a:r>
              <a:rPr spc="-155" dirty="0"/>
              <a:t> </a:t>
            </a:r>
            <a:r>
              <a:rPr dirty="0"/>
              <a:t>и</a:t>
            </a:r>
            <a:r>
              <a:rPr spc="-155" dirty="0"/>
              <a:t> </a:t>
            </a:r>
            <a:r>
              <a:rPr dirty="0"/>
              <a:t>программирование</a:t>
            </a:r>
            <a:r>
              <a:rPr spc="-140" dirty="0"/>
              <a:t> </a:t>
            </a:r>
            <a:r>
              <a:rPr spc="-50" dirty="0"/>
              <a:t>П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206399"/>
              </p:ext>
            </p:extLst>
          </p:nvPr>
        </p:nvGraphicFramePr>
        <p:xfrm>
          <a:off x="1056322" y="1945957"/>
          <a:ext cx="7522845" cy="975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22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4975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1600" dirty="0" err="1">
                          <a:latin typeface="Arial Black"/>
                          <a:cs typeface="Arial Black"/>
                        </a:rPr>
                        <a:t>O</a:t>
                      </a:r>
                      <a:r>
                        <a:rPr lang="en-US" sz="1600" dirty="0">
                          <a:latin typeface="Arial Black"/>
                          <a:cs typeface="Arial Black"/>
                        </a:rPr>
                        <a:t>NE TOUCH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79375" marB="0">
                    <a:lnL w="9525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9A33F4"/>
                      </a:solidFill>
                      <a:prstDash val="solid"/>
                    </a:lnT>
                    <a:lnB w="9525">
                      <a:solidFill>
                        <a:srgbClr val="9A33F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385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lang="ru-RU" sz="1600" dirty="0">
                          <a:latin typeface="Arial Black"/>
                          <a:cs typeface="Arial Black"/>
                        </a:rPr>
                        <a:t>Агентство «Каспий»</a:t>
                      </a:r>
                      <a:endParaRPr sz="1600" dirty="0">
                        <a:latin typeface="Arial Black"/>
                        <a:cs typeface="Arial Black"/>
                      </a:endParaRPr>
                    </a:p>
                  </a:txBody>
                  <a:tcPr marL="0" marR="0" marT="132715" marB="0">
                    <a:lnL w="9525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9A33F4"/>
                      </a:solidFill>
                      <a:prstDash val="solid"/>
                    </a:lnT>
                    <a:lnB w="9525">
                      <a:solidFill>
                        <a:srgbClr val="9A33F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139444" y="5114671"/>
            <a:ext cx="63544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Среднее</a:t>
            </a:r>
            <a:r>
              <a:rPr sz="16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время</a:t>
            </a:r>
            <a:r>
              <a:rPr sz="16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проведения</a:t>
            </a:r>
            <a:r>
              <a:rPr sz="16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10" dirty="0">
                <a:solidFill>
                  <a:srgbClr val="1E1E1E"/>
                </a:solidFill>
                <a:latin typeface="Arial Black"/>
                <a:cs typeface="Arial Black"/>
              </a:rPr>
              <a:t>интервью</a:t>
            </a:r>
            <a:r>
              <a:rPr sz="16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составло</a:t>
            </a:r>
            <a:r>
              <a:rPr sz="1600" spc="-6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dirty="0">
                <a:solidFill>
                  <a:srgbClr val="1E1E1E"/>
                </a:solidFill>
                <a:latin typeface="Arial Black"/>
                <a:cs typeface="Arial Black"/>
              </a:rPr>
              <a:t>27</a:t>
            </a:r>
            <a:r>
              <a:rPr sz="16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600" spc="-20" dirty="0">
                <a:solidFill>
                  <a:srgbClr val="1E1E1E"/>
                </a:solidFill>
                <a:latin typeface="Arial Black"/>
                <a:cs typeface="Arial Black"/>
              </a:rPr>
              <a:t>мин.</a:t>
            </a:r>
            <a:endParaRPr sz="16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3859" y="1136903"/>
            <a:ext cx="3270885" cy="763905"/>
            <a:chOff x="403859" y="1136903"/>
            <a:chExt cx="3270885" cy="763905"/>
          </a:xfrm>
        </p:grpSpPr>
        <p:sp>
          <p:nvSpPr>
            <p:cNvPr id="3" name="object 3"/>
            <p:cNvSpPr/>
            <p:nvPr/>
          </p:nvSpPr>
          <p:spPr>
            <a:xfrm>
              <a:off x="409955" y="1142999"/>
              <a:ext cx="3258820" cy="751840"/>
            </a:xfrm>
            <a:custGeom>
              <a:avLst/>
              <a:gdLst/>
              <a:ahLst/>
              <a:cxnLst/>
              <a:rect l="l" t="t" r="r" b="b"/>
              <a:pathLst>
                <a:path w="3258820" h="751839">
                  <a:moveTo>
                    <a:pt x="3133090" y="0"/>
                  </a:moveTo>
                  <a:lnTo>
                    <a:pt x="125222" y="0"/>
                  </a:lnTo>
                  <a:lnTo>
                    <a:pt x="76477" y="9832"/>
                  </a:lnTo>
                  <a:lnTo>
                    <a:pt x="36674" y="36655"/>
                  </a:lnTo>
                  <a:lnTo>
                    <a:pt x="9839" y="76455"/>
                  </a:lnTo>
                  <a:lnTo>
                    <a:pt x="0" y="125222"/>
                  </a:lnTo>
                  <a:lnTo>
                    <a:pt x="0" y="626110"/>
                  </a:lnTo>
                  <a:lnTo>
                    <a:pt x="9839" y="674876"/>
                  </a:lnTo>
                  <a:lnTo>
                    <a:pt x="36674" y="714676"/>
                  </a:lnTo>
                  <a:lnTo>
                    <a:pt x="76477" y="741499"/>
                  </a:lnTo>
                  <a:lnTo>
                    <a:pt x="125222" y="751332"/>
                  </a:lnTo>
                  <a:lnTo>
                    <a:pt x="3133090" y="751332"/>
                  </a:lnTo>
                  <a:lnTo>
                    <a:pt x="3181856" y="741499"/>
                  </a:lnTo>
                  <a:lnTo>
                    <a:pt x="3221656" y="714676"/>
                  </a:lnTo>
                  <a:lnTo>
                    <a:pt x="3248479" y="674876"/>
                  </a:lnTo>
                  <a:lnTo>
                    <a:pt x="3258311" y="626110"/>
                  </a:lnTo>
                  <a:lnTo>
                    <a:pt x="3258311" y="125222"/>
                  </a:lnTo>
                  <a:lnTo>
                    <a:pt x="3248479" y="76455"/>
                  </a:lnTo>
                  <a:lnTo>
                    <a:pt x="3221656" y="36655"/>
                  </a:lnTo>
                  <a:lnTo>
                    <a:pt x="3181856" y="9832"/>
                  </a:lnTo>
                  <a:lnTo>
                    <a:pt x="3133090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9955" y="1142999"/>
              <a:ext cx="3258820" cy="751840"/>
            </a:xfrm>
            <a:custGeom>
              <a:avLst/>
              <a:gdLst/>
              <a:ahLst/>
              <a:cxnLst/>
              <a:rect l="l" t="t" r="r" b="b"/>
              <a:pathLst>
                <a:path w="3258820" h="751839">
                  <a:moveTo>
                    <a:pt x="0" y="125222"/>
                  </a:moveTo>
                  <a:lnTo>
                    <a:pt x="9839" y="76455"/>
                  </a:lnTo>
                  <a:lnTo>
                    <a:pt x="36674" y="36655"/>
                  </a:lnTo>
                  <a:lnTo>
                    <a:pt x="76477" y="9832"/>
                  </a:lnTo>
                  <a:lnTo>
                    <a:pt x="125222" y="0"/>
                  </a:lnTo>
                  <a:lnTo>
                    <a:pt x="3133090" y="0"/>
                  </a:lnTo>
                  <a:lnTo>
                    <a:pt x="3181856" y="9832"/>
                  </a:lnTo>
                  <a:lnTo>
                    <a:pt x="3221656" y="36655"/>
                  </a:lnTo>
                  <a:lnTo>
                    <a:pt x="3248479" y="76455"/>
                  </a:lnTo>
                  <a:lnTo>
                    <a:pt x="3258311" y="125222"/>
                  </a:lnTo>
                  <a:lnTo>
                    <a:pt x="3258311" y="626110"/>
                  </a:lnTo>
                  <a:lnTo>
                    <a:pt x="3248479" y="674876"/>
                  </a:lnTo>
                  <a:lnTo>
                    <a:pt x="3221656" y="714676"/>
                  </a:lnTo>
                  <a:lnTo>
                    <a:pt x="3181856" y="741499"/>
                  </a:lnTo>
                  <a:lnTo>
                    <a:pt x="3133090" y="751332"/>
                  </a:lnTo>
                  <a:lnTo>
                    <a:pt x="125222" y="751332"/>
                  </a:lnTo>
                  <a:lnTo>
                    <a:pt x="76477" y="741499"/>
                  </a:lnTo>
                  <a:lnTo>
                    <a:pt x="36674" y="714676"/>
                  </a:lnTo>
                  <a:lnTo>
                    <a:pt x="9839" y="674876"/>
                  </a:lnTo>
                  <a:lnTo>
                    <a:pt x="0" y="626110"/>
                  </a:lnTo>
                  <a:lnTo>
                    <a:pt x="0" y="125222"/>
                  </a:lnTo>
                  <a:close/>
                </a:path>
              </a:pathLst>
            </a:custGeom>
            <a:ln w="12192">
              <a:solidFill>
                <a:srgbClr val="750A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765803" y="1136903"/>
            <a:ext cx="6306820" cy="763905"/>
            <a:chOff x="3765803" y="1136903"/>
            <a:chExt cx="6306820" cy="763905"/>
          </a:xfrm>
        </p:grpSpPr>
        <p:sp>
          <p:nvSpPr>
            <p:cNvPr id="6" name="object 6"/>
            <p:cNvSpPr/>
            <p:nvPr/>
          </p:nvSpPr>
          <p:spPr>
            <a:xfrm>
              <a:off x="3771899" y="1142999"/>
              <a:ext cx="6294120" cy="751840"/>
            </a:xfrm>
            <a:custGeom>
              <a:avLst/>
              <a:gdLst/>
              <a:ahLst/>
              <a:cxnLst/>
              <a:rect l="l" t="t" r="r" b="b"/>
              <a:pathLst>
                <a:path w="6294120" h="751839">
                  <a:moveTo>
                    <a:pt x="6168898" y="0"/>
                  </a:moveTo>
                  <a:lnTo>
                    <a:pt x="125222" y="0"/>
                  </a:lnTo>
                  <a:lnTo>
                    <a:pt x="76455" y="9832"/>
                  </a:lnTo>
                  <a:lnTo>
                    <a:pt x="36655" y="36655"/>
                  </a:lnTo>
                  <a:lnTo>
                    <a:pt x="9832" y="76455"/>
                  </a:lnTo>
                  <a:lnTo>
                    <a:pt x="0" y="125222"/>
                  </a:lnTo>
                  <a:lnTo>
                    <a:pt x="0" y="626110"/>
                  </a:lnTo>
                  <a:lnTo>
                    <a:pt x="9832" y="674876"/>
                  </a:lnTo>
                  <a:lnTo>
                    <a:pt x="36655" y="714676"/>
                  </a:lnTo>
                  <a:lnTo>
                    <a:pt x="76455" y="741499"/>
                  </a:lnTo>
                  <a:lnTo>
                    <a:pt x="125222" y="751332"/>
                  </a:lnTo>
                  <a:lnTo>
                    <a:pt x="6168898" y="751332"/>
                  </a:lnTo>
                  <a:lnTo>
                    <a:pt x="6217664" y="741499"/>
                  </a:lnTo>
                  <a:lnTo>
                    <a:pt x="6257464" y="714676"/>
                  </a:lnTo>
                  <a:lnTo>
                    <a:pt x="6284287" y="674876"/>
                  </a:lnTo>
                  <a:lnTo>
                    <a:pt x="6294120" y="626110"/>
                  </a:lnTo>
                  <a:lnTo>
                    <a:pt x="6294120" y="125222"/>
                  </a:lnTo>
                  <a:lnTo>
                    <a:pt x="6284287" y="76455"/>
                  </a:lnTo>
                  <a:lnTo>
                    <a:pt x="6257464" y="36655"/>
                  </a:lnTo>
                  <a:lnTo>
                    <a:pt x="6217664" y="9832"/>
                  </a:lnTo>
                  <a:lnTo>
                    <a:pt x="616889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71899" y="1142999"/>
              <a:ext cx="6294120" cy="751840"/>
            </a:xfrm>
            <a:custGeom>
              <a:avLst/>
              <a:gdLst/>
              <a:ahLst/>
              <a:cxnLst/>
              <a:rect l="l" t="t" r="r" b="b"/>
              <a:pathLst>
                <a:path w="6294120" h="751839">
                  <a:moveTo>
                    <a:pt x="0" y="125222"/>
                  </a:moveTo>
                  <a:lnTo>
                    <a:pt x="9832" y="76455"/>
                  </a:lnTo>
                  <a:lnTo>
                    <a:pt x="36655" y="36655"/>
                  </a:lnTo>
                  <a:lnTo>
                    <a:pt x="76455" y="9832"/>
                  </a:lnTo>
                  <a:lnTo>
                    <a:pt x="125222" y="0"/>
                  </a:lnTo>
                  <a:lnTo>
                    <a:pt x="6168898" y="0"/>
                  </a:lnTo>
                  <a:lnTo>
                    <a:pt x="6217664" y="9832"/>
                  </a:lnTo>
                  <a:lnTo>
                    <a:pt x="6257464" y="36655"/>
                  </a:lnTo>
                  <a:lnTo>
                    <a:pt x="6284287" y="76455"/>
                  </a:lnTo>
                  <a:lnTo>
                    <a:pt x="6294120" y="125222"/>
                  </a:lnTo>
                  <a:lnTo>
                    <a:pt x="6294120" y="626110"/>
                  </a:lnTo>
                  <a:lnTo>
                    <a:pt x="6284287" y="674876"/>
                  </a:lnTo>
                  <a:lnTo>
                    <a:pt x="6257464" y="714676"/>
                  </a:lnTo>
                  <a:lnTo>
                    <a:pt x="6217664" y="741499"/>
                  </a:lnTo>
                  <a:lnTo>
                    <a:pt x="6168898" y="751332"/>
                  </a:lnTo>
                  <a:lnTo>
                    <a:pt x="125222" y="751332"/>
                  </a:lnTo>
                  <a:lnTo>
                    <a:pt x="76455" y="741499"/>
                  </a:lnTo>
                  <a:lnTo>
                    <a:pt x="36655" y="714676"/>
                  </a:lnTo>
                  <a:lnTo>
                    <a:pt x="9832" y="674876"/>
                  </a:lnTo>
                  <a:lnTo>
                    <a:pt x="0" y="626110"/>
                  </a:lnTo>
                  <a:lnTo>
                    <a:pt x="0" y="125222"/>
                  </a:lnTo>
                  <a:close/>
                </a:path>
              </a:pathLst>
            </a:custGeom>
            <a:ln w="12192">
              <a:solidFill>
                <a:srgbClr val="750A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24967" y="1322654"/>
            <a:ext cx="57854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374390" algn="l"/>
              </a:tabLst>
            </a:pPr>
            <a:r>
              <a:rPr sz="2000" spc="-10" dirty="0">
                <a:solidFill>
                  <a:srgbClr val="F3F3F3"/>
                </a:solidFill>
                <a:latin typeface="Arial Black"/>
                <a:cs typeface="Arial Black"/>
              </a:rPr>
              <a:t>Вопрос</a:t>
            </a:r>
            <a:r>
              <a:rPr sz="2000" dirty="0">
                <a:solidFill>
                  <a:srgbClr val="F3F3F3"/>
                </a:solidFill>
                <a:latin typeface="Arial Black"/>
                <a:cs typeface="Arial Black"/>
              </a:rPr>
              <a:t>	</a:t>
            </a:r>
            <a:r>
              <a:rPr sz="2000" spc="-40" dirty="0">
                <a:solidFill>
                  <a:srgbClr val="F3F3F3"/>
                </a:solidFill>
                <a:latin typeface="Arial Black"/>
                <a:cs typeface="Arial Black"/>
              </a:rPr>
              <a:t>Ключевой</a:t>
            </a:r>
            <a:r>
              <a:rPr sz="2000" spc="-110" dirty="0">
                <a:solidFill>
                  <a:srgbClr val="F3F3F3"/>
                </a:solidFill>
                <a:latin typeface="Arial Black"/>
                <a:cs typeface="Arial Black"/>
              </a:rPr>
              <a:t> </a:t>
            </a:r>
            <a:r>
              <a:rPr sz="2000" spc="-10" dirty="0">
                <a:solidFill>
                  <a:srgbClr val="F3F3F3"/>
                </a:solidFill>
                <a:latin typeface="Arial Black"/>
                <a:cs typeface="Arial Black"/>
              </a:rPr>
              <a:t>вывод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9955" y="2206751"/>
            <a:ext cx="3258820" cy="749935"/>
          </a:xfrm>
          <a:custGeom>
            <a:avLst/>
            <a:gdLst/>
            <a:ahLst/>
            <a:cxnLst/>
            <a:rect l="l" t="t" r="r" b="b"/>
            <a:pathLst>
              <a:path w="3258820" h="749935">
                <a:moveTo>
                  <a:pt x="0" y="124968"/>
                </a:moveTo>
                <a:lnTo>
                  <a:pt x="9821" y="76348"/>
                </a:lnTo>
                <a:lnTo>
                  <a:pt x="36604" y="36623"/>
                </a:lnTo>
                <a:lnTo>
                  <a:pt x="76327" y="9828"/>
                </a:lnTo>
                <a:lnTo>
                  <a:pt x="124967" y="0"/>
                </a:lnTo>
                <a:lnTo>
                  <a:pt x="3133344" y="0"/>
                </a:lnTo>
                <a:lnTo>
                  <a:pt x="3181963" y="9828"/>
                </a:lnTo>
                <a:lnTo>
                  <a:pt x="3221688" y="36623"/>
                </a:lnTo>
                <a:lnTo>
                  <a:pt x="3248483" y="76348"/>
                </a:lnTo>
                <a:lnTo>
                  <a:pt x="3258311" y="124968"/>
                </a:lnTo>
                <a:lnTo>
                  <a:pt x="3258311" y="624839"/>
                </a:lnTo>
                <a:lnTo>
                  <a:pt x="3248483" y="673459"/>
                </a:lnTo>
                <a:lnTo>
                  <a:pt x="3221688" y="713184"/>
                </a:lnTo>
                <a:lnTo>
                  <a:pt x="3181963" y="739979"/>
                </a:lnTo>
                <a:lnTo>
                  <a:pt x="3133344" y="749808"/>
                </a:lnTo>
                <a:lnTo>
                  <a:pt x="124967" y="749808"/>
                </a:lnTo>
                <a:lnTo>
                  <a:pt x="76327" y="739979"/>
                </a:lnTo>
                <a:lnTo>
                  <a:pt x="36604" y="713184"/>
                </a:lnTo>
                <a:lnTo>
                  <a:pt x="9821" y="673459"/>
                </a:lnTo>
                <a:lnTo>
                  <a:pt x="0" y="624839"/>
                </a:lnTo>
                <a:lnTo>
                  <a:pt x="0" y="124968"/>
                </a:lnTo>
                <a:close/>
              </a:path>
            </a:pathLst>
          </a:custGeom>
          <a:ln w="12192">
            <a:solidFill>
              <a:srgbClr val="750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24967" y="2227275"/>
            <a:ext cx="219202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Какие</a:t>
            </a:r>
            <a:r>
              <a:rPr sz="14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solidFill>
                  <a:srgbClr val="1E1E1E"/>
                </a:solidFill>
                <a:latin typeface="Arial Black"/>
                <a:cs typeface="Arial Black"/>
              </a:rPr>
              <a:t>мягкие</a:t>
            </a:r>
            <a:r>
              <a:rPr sz="14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навыки </a:t>
            </a:r>
            <a:r>
              <a:rPr sz="1400" spc="-40" dirty="0">
                <a:solidFill>
                  <a:srgbClr val="1E1E1E"/>
                </a:solidFill>
                <a:latin typeface="Arial Black"/>
                <a:cs typeface="Arial Black"/>
              </a:rPr>
              <a:t>значимы</a:t>
            </a:r>
            <a:r>
              <a:rPr sz="1400" spc="-7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при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трудоустройстве?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09955" y="3108960"/>
            <a:ext cx="3258820" cy="751840"/>
          </a:xfrm>
          <a:custGeom>
            <a:avLst/>
            <a:gdLst/>
            <a:ahLst/>
            <a:cxnLst/>
            <a:rect l="l" t="t" r="r" b="b"/>
            <a:pathLst>
              <a:path w="3258820" h="751839">
                <a:moveTo>
                  <a:pt x="0" y="125222"/>
                </a:moveTo>
                <a:lnTo>
                  <a:pt x="9839" y="76455"/>
                </a:lnTo>
                <a:lnTo>
                  <a:pt x="36674" y="36655"/>
                </a:lnTo>
                <a:lnTo>
                  <a:pt x="76477" y="9832"/>
                </a:lnTo>
                <a:lnTo>
                  <a:pt x="125222" y="0"/>
                </a:lnTo>
                <a:lnTo>
                  <a:pt x="3133090" y="0"/>
                </a:lnTo>
                <a:lnTo>
                  <a:pt x="3181856" y="9832"/>
                </a:lnTo>
                <a:lnTo>
                  <a:pt x="3221656" y="36655"/>
                </a:lnTo>
                <a:lnTo>
                  <a:pt x="3248479" y="76455"/>
                </a:lnTo>
                <a:lnTo>
                  <a:pt x="3258311" y="125222"/>
                </a:lnTo>
                <a:lnTo>
                  <a:pt x="3258311" y="626109"/>
                </a:lnTo>
                <a:lnTo>
                  <a:pt x="3248479" y="674876"/>
                </a:lnTo>
                <a:lnTo>
                  <a:pt x="3221656" y="714676"/>
                </a:lnTo>
                <a:lnTo>
                  <a:pt x="3181856" y="741499"/>
                </a:lnTo>
                <a:lnTo>
                  <a:pt x="3133090" y="751332"/>
                </a:lnTo>
                <a:lnTo>
                  <a:pt x="125222" y="751332"/>
                </a:lnTo>
                <a:lnTo>
                  <a:pt x="76477" y="741499"/>
                </a:lnTo>
                <a:lnTo>
                  <a:pt x="36674" y="714676"/>
                </a:lnTo>
                <a:lnTo>
                  <a:pt x="9839" y="674876"/>
                </a:lnTo>
                <a:lnTo>
                  <a:pt x="0" y="626109"/>
                </a:lnTo>
                <a:lnTo>
                  <a:pt x="0" y="125222"/>
                </a:lnTo>
                <a:close/>
              </a:path>
            </a:pathLst>
          </a:custGeom>
          <a:ln w="12192">
            <a:solidFill>
              <a:srgbClr val="750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24967" y="3238245"/>
            <a:ext cx="294767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Что</a:t>
            </a:r>
            <a:r>
              <a:rPr sz="14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35" dirty="0">
                <a:solidFill>
                  <a:srgbClr val="1E1E1E"/>
                </a:solidFill>
                <a:latin typeface="Arial Black"/>
                <a:cs typeface="Arial Black"/>
              </a:rPr>
              <a:t>для</a:t>
            </a:r>
            <a:r>
              <a:rPr sz="14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вас</a:t>
            </a:r>
            <a:r>
              <a:rPr sz="1400" spc="-35" dirty="0">
                <a:solidFill>
                  <a:srgbClr val="1E1E1E"/>
                </a:solidFill>
                <a:latin typeface="Arial Black"/>
                <a:cs typeface="Arial Black"/>
              </a:rPr>
              <a:t> ценно</a:t>
            </a:r>
            <a:r>
              <a:rPr sz="1400" spc="-5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в</a:t>
            </a:r>
            <a:r>
              <a:rPr sz="14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молодом специалисте?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Результаты</a:t>
            </a:r>
            <a:r>
              <a:rPr spc="-140" dirty="0"/>
              <a:t> </a:t>
            </a:r>
            <a:r>
              <a:rPr spc="-20" dirty="0"/>
              <a:t>исследования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3870959" y="2200655"/>
            <a:ext cx="6201410" cy="762000"/>
            <a:chOff x="3870959" y="2200655"/>
            <a:chExt cx="6201410" cy="762000"/>
          </a:xfrm>
        </p:grpSpPr>
        <p:sp>
          <p:nvSpPr>
            <p:cNvPr id="17" name="object 17"/>
            <p:cNvSpPr/>
            <p:nvPr/>
          </p:nvSpPr>
          <p:spPr>
            <a:xfrm>
              <a:off x="3877055" y="2206751"/>
              <a:ext cx="6189345" cy="749935"/>
            </a:xfrm>
            <a:custGeom>
              <a:avLst/>
              <a:gdLst/>
              <a:ahLst/>
              <a:cxnLst/>
              <a:rect l="l" t="t" r="r" b="b"/>
              <a:pathLst>
                <a:path w="6189345" h="749935">
                  <a:moveTo>
                    <a:pt x="6063996" y="0"/>
                  </a:moveTo>
                  <a:lnTo>
                    <a:pt x="124968" y="0"/>
                  </a:lnTo>
                  <a:lnTo>
                    <a:pt x="76348" y="9828"/>
                  </a:lnTo>
                  <a:lnTo>
                    <a:pt x="36623" y="36623"/>
                  </a:lnTo>
                  <a:lnTo>
                    <a:pt x="9828" y="76348"/>
                  </a:lnTo>
                  <a:lnTo>
                    <a:pt x="0" y="124968"/>
                  </a:lnTo>
                  <a:lnTo>
                    <a:pt x="0" y="624839"/>
                  </a:lnTo>
                  <a:lnTo>
                    <a:pt x="9828" y="673459"/>
                  </a:lnTo>
                  <a:lnTo>
                    <a:pt x="36623" y="713184"/>
                  </a:lnTo>
                  <a:lnTo>
                    <a:pt x="76348" y="739979"/>
                  </a:lnTo>
                  <a:lnTo>
                    <a:pt x="124968" y="749808"/>
                  </a:lnTo>
                  <a:lnTo>
                    <a:pt x="6063996" y="749808"/>
                  </a:lnTo>
                  <a:lnTo>
                    <a:pt x="6112615" y="739979"/>
                  </a:lnTo>
                  <a:lnTo>
                    <a:pt x="6152340" y="713184"/>
                  </a:lnTo>
                  <a:lnTo>
                    <a:pt x="6179135" y="673459"/>
                  </a:lnTo>
                  <a:lnTo>
                    <a:pt x="6188964" y="624839"/>
                  </a:lnTo>
                  <a:lnTo>
                    <a:pt x="6188964" y="124968"/>
                  </a:lnTo>
                  <a:lnTo>
                    <a:pt x="6179135" y="76348"/>
                  </a:lnTo>
                  <a:lnTo>
                    <a:pt x="6152340" y="36623"/>
                  </a:lnTo>
                  <a:lnTo>
                    <a:pt x="6112615" y="9828"/>
                  </a:lnTo>
                  <a:lnTo>
                    <a:pt x="6063996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77055" y="2206751"/>
              <a:ext cx="6189345" cy="749935"/>
            </a:xfrm>
            <a:custGeom>
              <a:avLst/>
              <a:gdLst/>
              <a:ahLst/>
              <a:cxnLst/>
              <a:rect l="l" t="t" r="r" b="b"/>
              <a:pathLst>
                <a:path w="6189345" h="749935">
                  <a:moveTo>
                    <a:pt x="0" y="124968"/>
                  </a:moveTo>
                  <a:lnTo>
                    <a:pt x="9828" y="76348"/>
                  </a:lnTo>
                  <a:lnTo>
                    <a:pt x="36623" y="36623"/>
                  </a:lnTo>
                  <a:lnTo>
                    <a:pt x="76348" y="9828"/>
                  </a:lnTo>
                  <a:lnTo>
                    <a:pt x="124968" y="0"/>
                  </a:lnTo>
                  <a:lnTo>
                    <a:pt x="6063996" y="0"/>
                  </a:lnTo>
                  <a:lnTo>
                    <a:pt x="6112615" y="9828"/>
                  </a:lnTo>
                  <a:lnTo>
                    <a:pt x="6152340" y="36623"/>
                  </a:lnTo>
                  <a:lnTo>
                    <a:pt x="6179135" y="76348"/>
                  </a:lnTo>
                  <a:lnTo>
                    <a:pt x="6188964" y="124968"/>
                  </a:lnTo>
                  <a:lnTo>
                    <a:pt x="6188964" y="624839"/>
                  </a:lnTo>
                  <a:lnTo>
                    <a:pt x="6179135" y="673459"/>
                  </a:lnTo>
                  <a:lnTo>
                    <a:pt x="6152340" y="713184"/>
                  </a:lnTo>
                  <a:lnTo>
                    <a:pt x="6112615" y="739979"/>
                  </a:lnTo>
                  <a:lnTo>
                    <a:pt x="6063996" y="749808"/>
                  </a:lnTo>
                  <a:lnTo>
                    <a:pt x="124968" y="749808"/>
                  </a:lnTo>
                  <a:lnTo>
                    <a:pt x="76348" y="739979"/>
                  </a:lnTo>
                  <a:lnTo>
                    <a:pt x="36623" y="713184"/>
                  </a:lnTo>
                  <a:lnTo>
                    <a:pt x="9828" y="673459"/>
                  </a:lnTo>
                  <a:lnTo>
                    <a:pt x="0" y="624839"/>
                  </a:lnTo>
                  <a:lnTo>
                    <a:pt x="0" y="124968"/>
                  </a:lnTo>
                  <a:close/>
                </a:path>
              </a:pathLst>
            </a:custGeom>
            <a:ln w="12192">
              <a:solidFill>
                <a:srgbClr val="1E1E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993260" y="2276043"/>
            <a:ext cx="30638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20" indent="-1727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5420" algn="l"/>
              </a:tabLst>
            </a:pP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Коммуникация</a:t>
            </a:r>
            <a:endParaRPr sz="1200">
              <a:latin typeface="Arial Black"/>
              <a:cs typeface="Arial Black"/>
            </a:endParaRPr>
          </a:p>
          <a:p>
            <a:pPr marL="186055" indent="-17335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186055" algn="l"/>
              </a:tabLst>
            </a:pPr>
            <a:r>
              <a:rPr sz="1200" dirty="0">
                <a:solidFill>
                  <a:srgbClr val="1E1E1E"/>
                </a:solidFill>
                <a:latin typeface="Arial Black"/>
                <a:cs typeface="Arial Black"/>
              </a:rPr>
              <a:t>Способность</a:t>
            </a:r>
            <a:r>
              <a:rPr sz="1200" spc="-6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dirty="0">
                <a:solidFill>
                  <a:srgbClr val="1E1E1E"/>
                </a:solidFill>
                <a:latin typeface="Arial Black"/>
                <a:cs typeface="Arial Black"/>
              </a:rPr>
              <a:t>к</a:t>
            </a:r>
            <a:r>
              <a:rPr sz="1200" spc="-5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самообучению</a:t>
            </a:r>
            <a:endParaRPr sz="1200">
              <a:latin typeface="Arial Black"/>
              <a:cs typeface="Arial Black"/>
            </a:endParaRPr>
          </a:p>
          <a:p>
            <a:pPr marL="186055" indent="-173355">
              <a:lnSpc>
                <a:spcPct val="100000"/>
              </a:lnSpc>
              <a:buFont typeface="Arial MT"/>
              <a:buChar char="•"/>
              <a:tabLst>
                <a:tab pos="186055" algn="l"/>
              </a:tabLst>
            </a:pPr>
            <a:r>
              <a:rPr sz="1200" spc="-35" dirty="0">
                <a:solidFill>
                  <a:srgbClr val="1E1E1E"/>
                </a:solidFill>
                <a:latin typeface="Arial Black"/>
                <a:cs typeface="Arial Black"/>
              </a:rPr>
              <a:t>Профессиональное</a:t>
            </a:r>
            <a:r>
              <a:rPr sz="1200" spc="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любопытство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866388" y="3142488"/>
            <a:ext cx="6205855" cy="762000"/>
            <a:chOff x="3866388" y="3142488"/>
            <a:chExt cx="6205855" cy="762000"/>
          </a:xfrm>
        </p:grpSpPr>
        <p:sp>
          <p:nvSpPr>
            <p:cNvPr id="21" name="object 21"/>
            <p:cNvSpPr/>
            <p:nvPr/>
          </p:nvSpPr>
          <p:spPr>
            <a:xfrm>
              <a:off x="3872484" y="3148584"/>
              <a:ext cx="6193790" cy="749935"/>
            </a:xfrm>
            <a:custGeom>
              <a:avLst/>
              <a:gdLst/>
              <a:ahLst/>
              <a:cxnLst/>
              <a:rect l="l" t="t" r="r" b="b"/>
              <a:pathLst>
                <a:path w="6193790" h="749935">
                  <a:moveTo>
                    <a:pt x="6068568" y="0"/>
                  </a:moveTo>
                  <a:lnTo>
                    <a:pt x="124967" y="0"/>
                  </a:lnTo>
                  <a:lnTo>
                    <a:pt x="76348" y="9828"/>
                  </a:lnTo>
                  <a:lnTo>
                    <a:pt x="36623" y="36623"/>
                  </a:lnTo>
                  <a:lnTo>
                    <a:pt x="9828" y="76348"/>
                  </a:lnTo>
                  <a:lnTo>
                    <a:pt x="0" y="124967"/>
                  </a:lnTo>
                  <a:lnTo>
                    <a:pt x="0" y="624839"/>
                  </a:lnTo>
                  <a:lnTo>
                    <a:pt x="9828" y="673459"/>
                  </a:lnTo>
                  <a:lnTo>
                    <a:pt x="36623" y="713184"/>
                  </a:lnTo>
                  <a:lnTo>
                    <a:pt x="76348" y="739979"/>
                  </a:lnTo>
                  <a:lnTo>
                    <a:pt x="124967" y="749807"/>
                  </a:lnTo>
                  <a:lnTo>
                    <a:pt x="6068568" y="749807"/>
                  </a:lnTo>
                  <a:lnTo>
                    <a:pt x="6117187" y="739979"/>
                  </a:lnTo>
                  <a:lnTo>
                    <a:pt x="6156912" y="713184"/>
                  </a:lnTo>
                  <a:lnTo>
                    <a:pt x="6183707" y="673459"/>
                  </a:lnTo>
                  <a:lnTo>
                    <a:pt x="6193536" y="624839"/>
                  </a:lnTo>
                  <a:lnTo>
                    <a:pt x="6193536" y="124967"/>
                  </a:lnTo>
                  <a:lnTo>
                    <a:pt x="6183707" y="76348"/>
                  </a:lnTo>
                  <a:lnTo>
                    <a:pt x="6156912" y="36623"/>
                  </a:lnTo>
                  <a:lnTo>
                    <a:pt x="6117187" y="9828"/>
                  </a:lnTo>
                  <a:lnTo>
                    <a:pt x="6068568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72484" y="3148584"/>
              <a:ext cx="6193790" cy="749935"/>
            </a:xfrm>
            <a:custGeom>
              <a:avLst/>
              <a:gdLst/>
              <a:ahLst/>
              <a:cxnLst/>
              <a:rect l="l" t="t" r="r" b="b"/>
              <a:pathLst>
                <a:path w="6193790" h="749935">
                  <a:moveTo>
                    <a:pt x="0" y="124967"/>
                  </a:moveTo>
                  <a:lnTo>
                    <a:pt x="9828" y="76348"/>
                  </a:lnTo>
                  <a:lnTo>
                    <a:pt x="36623" y="36623"/>
                  </a:lnTo>
                  <a:lnTo>
                    <a:pt x="76348" y="9828"/>
                  </a:lnTo>
                  <a:lnTo>
                    <a:pt x="124967" y="0"/>
                  </a:lnTo>
                  <a:lnTo>
                    <a:pt x="6068568" y="0"/>
                  </a:lnTo>
                  <a:lnTo>
                    <a:pt x="6117187" y="9828"/>
                  </a:lnTo>
                  <a:lnTo>
                    <a:pt x="6156912" y="36623"/>
                  </a:lnTo>
                  <a:lnTo>
                    <a:pt x="6183707" y="76348"/>
                  </a:lnTo>
                  <a:lnTo>
                    <a:pt x="6193536" y="124967"/>
                  </a:lnTo>
                  <a:lnTo>
                    <a:pt x="6193536" y="624839"/>
                  </a:lnTo>
                  <a:lnTo>
                    <a:pt x="6183707" y="673459"/>
                  </a:lnTo>
                  <a:lnTo>
                    <a:pt x="6156912" y="713184"/>
                  </a:lnTo>
                  <a:lnTo>
                    <a:pt x="6117187" y="739979"/>
                  </a:lnTo>
                  <a:lnTo>
                    <a:pt x="6068568" y="749807"/>
                  </a:lnTo>
                  <a:lnTo>
                    <a:pt x="124967" y="749807"/>
                  </a:lnTo>
                  <a:lnTo>
                    <a:pt x="76348" y="739979"/>
                  </a:lnTo>
                  <a:lnTo>
                    <a:pt x="36623" y="713184"/>
                  </a:lnTo>
                  <a:lnTo>
                    <a:pt x="9828" y="673459"/>
                  </a:lnTo>
                  <a:lnTo>
                    <a:pt x="0" y="624839"/>
                  </a:lnTo>
                  <a:lnTo>
                    <a:pt x="0" y="124967"/>
                  </a:lnTo>
                  <a:close/>
                </a:path>
              </a:pathLst>
            </a:custGeom>
            <a:ln w="12192">
              <a:solidFill>
                <a:srgbClr val="1E1E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988689" y="3219069"/>
            <a:ext cx="21926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indent="-17335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055" algn="l"/>
              </a:tabLst>
            </a:pP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Заинтересованность</a:t>
            </a:r>
            <a:endParaRPr sz="1200">
              <a:latin typeface="Arial Black"/>
              <a:cs typeface="Arial Black"/>
            </a:endParaRPr>
          </a:p>
          <a:p>
            <a:pPr marL="186055" indent="-173355">
              <a:lnSpc>
                <a:spcPct val="100000"/>
              </a:lnSpc>
              <a:buFont typeface="Arial MT"/>
              <a:buChar char="•"/>
              <a:tabLst>
                <a:tab pos="186055" algn="l"/>
              </a:tabLst>
            </a:pP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Самостоятельность</a:t>
            </a:r>
            <a:endParaRPr sz="1200">
              <a:latin typeface="Arial Black"/>
              <a:cs typeface="Arial Black"/>
            </a:endParaRPr>
          </a:p>
          <a:p>
            <a:pPr marL="186055" indent="-173355">
              <a:lnSpc>
                <a:spcPct val="100000"/>
              </a:lnSpc>
              <a:buFont typeface="Arial MT"/>
              <a:buChar char="•"/>
              <a:tabLst>
                <a:tab pos="186055" algn="l"/>
              </a:tabLst>
            </a:pPr>
            <a:r>
              <a:rPr sz="1200" spc="-35" dirty="0">
                <a:solidFill>
                  <a:srgbClr val="1E1E1E"/>
                </a:solidFill>
                <a:latin typeface="Arial Black"/>
                <a:cs typeface="Arial Black"/>
              </a:rPr>
              <a:t>Личностный</a:t>
            </a:r>
            <a:r>
              <a:rPr sz="1200" spc="-1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потенциал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09955" y="3977640"/>
            <a:ext cx="3258820" cy="1071880"/>
          </a:xfrm>
          <a:custGeom>
            <a:avLst/>
            <a:gdLst/>
            <a:ahLst/>
            <a:cxnLst/>
            <a:rect l="l" t="t" r="r" b="b"/>
            <a:pathLst>
              <a:path w="3258820" h="1071879">
                <a:moveTo>
                  <a:pt x="0" y="178562"/>
                </a:moveTo>
                <a:lnTo>
                  <a:pt x="6378" y="131071"/>
                </a:lnTo>
                <a:lnTo>
                  <a:pt x="24379" y="88410"/>
                </a:lnTo>
                <a:lnTo>
                  <a:pt x="52300" y="52276"/>
                </a:lnTo>
                <a:lnTo>
                  <a:pt x="88439" y="24365"/>
                </a:lnTo>
                <a:lnTo>
                  <a:pt x="131093" y="6374"/>
                </a:lnTo>
                <a:lnTo>
                  <a:pt x="178562" y="0"/>
                </a:lnTo>
                <a:lnTo>
                  <a:pt x="3079749" y="0"/>
                </a:lnTo>
                <a:lnTo>
                  <a:pt x="3127196" y="6374"/>
                </a:lnTo>
                <a:lnTo>
                  <a:pt x="3169844" y="24365"/>
                </a:lnTo>
                <a:lnTo>
                  <a:pt x="3205987" y="52276"/>
                </a:lnTo>
                <a:lnTo>
                  <a:pt x="3233918" y="88410"/>
                </a:lnTo>
                <a:lnTo>
                  <a:pt x="3251929" y="131071"/>
                </a:lnTo>
                <a:lnTo>
                  <a:pt x="3258311" y="178562"/>
                </a:lnTo>
                <a:lnTo>
                  <a:pt x="3258311" y="892810"/>
                </a:lnTo>
                <a:lnTo>
                  <a:pt x="3251929" y="940256"/>
                </a:lnTo>
                <a:lnTo>
                  <a:pt x="3233918" y="982904"/>
                </a:lnTo>
                <a:lnTo>
                  <a:pt x="3205988" y="1019048"/>
                </a:lnTo>
                <a:lnTo>
                  <a:pt x="3169844" y="1046978"/>
                </a:lnTo>
                <a:lnTo>
                  <a:pt x="3127196" y="1064989"/>
                </a:lnTo>
                <a:lnTo>
                  <a:pt x="3079749" y="1071372"/>
                </a:lnTo>
                <a:lnTo>
                  <a:pt x="178562" y="1071372"/>
                </a:lnTo>
                <a:lnTo>
                  <a:pt x="131093" y="1064989"/>
                </a:lnTo>
                <a:lnTo>
                  <a:pt x="88439" y="1046978"/>
                </a:lnTo>
                <a:lnTo>
                  <a:pt x="52300" y="1019047"/>
                </a:lnTo>
                <a:lnTo>
                  <a:pt x="24379" y="982904"/>
                </a:lnTo>
                <a:lnTo>
                  <a:pt x="6378" y="940256"/>
                </a:lnTo>
                <a:lnTo>
                  <a:pt x="0" y="892810"/>
                </a:lnTo>
                <a:lnTo>
                  <a:pt x="0" y="178562"/>
                </a:lnTo>
                <a:close/>
              </a:path>
            </a:pathLst>
          </a:custGeom>
          <a:ln w="12192">
            <a:solidFill>
              <a:srgbClr val="750A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40816" y="4159377"/>
            <a:ext cx="289115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Как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55" dirty="0">
                <a:solidFill>
                  <a:srgbClr val="1E1E1E"/>
                </a:solidFill>
                <a:latin typeface="Arial Black"/>
                <a:cs typeface="Arial Black"/>
              </a:rPr>
              <a:t>изменились</a:t>
            </a:r>
            <a:r>
              <a:rPr sz="1400" spc="-3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1E1E1E"/>
                </a:solidFill>
                <a:latin typeface="Arial Black"/>
                <a:cs typeface="Arial Black"/>
              </a:rPr>
              <a:t>требования </a:t>
            </a:r>
            <a:r>
              <a:rPr sz="1400" dirty="0">
                <a:solidFill>
                  <a:srgbClr val="1E1E1E"/>
                </a:solidFill>
                <a:latin typeface="Arial Black"/>
                <a:cs typeface="Arial Black"/>
              </a:rPr>
              <a:t>к</a:t>
            </a:r>
            <a:r>
              <a:rPr sz="1400" spc="-4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молодым</a:t>
            </a:r>
            <a:r>
              <a:rPr sz="1400" spc="-7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solidFill>
                  <a:srgbClr val="1E1E1E"/>
                </a:solidFill>
                <a:latin typeface="Arial Black"/>
                <a:cs typeface="Arial Black"/>
              </a:rPr>
              <a:t>специалистам</a:t>
            </a:r>
            <a:r>
              <a:rPr sz="1400" spc="-9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5" dirty="0">
                <a:solidFill>
                  <a:srgbClr val="1E1E1E"/>
                </a:solidFill>
                <a:latin typeface="Arial Black"/>
                <a:cs typeface="Arial Black"/>
              </a:rPr>
              <a:t>за </a:t>
            </a:r>
            <a:r>
              <a:rPr sz="1400" spc="-35" dirty="0">
                <a:solidFill>
                  <a:srgbClr val="1E1E1E"/>
                </a:solidFill>
                <a:latin typeface="Arial Black"/>
                <a:cs typeface="Arial Black"/>
              </a:rPr>
              <a:t>последние</a:t>
            </a:r>
            <a:r>
              <a:rPr sz="1400" spc="-8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155" dirty="0">
                <a:solidFill>
                  <a:srgbClr val="1E1E1E"/>
                </a:solidFill>
                <a:latin typeface="Arial Black"/>
                <a:cs typeface="Arial Black"/>
              </a:rPr>
              <a:t>2-</a:t>
            </a:r>
            <a:r>
              <a:rPr sz="1400" spc="55" dirty="0">
                <a:solidFill>
                  <a:srgbClr val="1E1E1E"/>
                </a:solidFill>
                <a:latin typeface="Arial Black"/>
                <a:cs typeface="Arial Black"/>
              </a:rPr>
              <a:t>3</a:t>
            </a:r>
            <a:r>
              <a:rPr sz="1400" spc="-40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solidFill>
                  <a:srgbClr val="1E1E1E"/>
                </a:solidFill>
                <a:latin typeface="Arial Black"/>
                <a:cs typeface="Arial Black"/>
              </a:rPr>
              <a:t>года?</a:t>
            </a:r>
            <a:endParaRPr sz="1400">
              <a:latin typeface="Arial Black"/>
              <a:cs typeface="Arial Black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866388" y="3971544"/>
            <a:ext cx="6205855" cy="1082040"/>
            <a:chOff x="3866388" y="3971544"/>
            <a:chExt cx="6205855" cy="1082040"/>
          </a:xfrm>
        </p:grpSpPr>
        <p:sp>
          <p:nvSpPr>
            <p:cNvPr id="31" name="object 31"/>
            <p:cNvSpPr/>
            <p:nvPr/>
          </p:nvSpPr>
          <p:spPr>
            <a:xfrm>
              <a:off x="3872484" y="3977640"/>
              <a:ext cx="6193790" cy="1069975"/>
            </a:xfrm>
            <a:custGeom>
              <a:avLst/>
              <a:gdLst/>
              <a:ahLst/>
              <a:cxnLst/>
              <a:rect l="l" t="t" r="r" b="b"/>
              <a:pathLst>
                <a:path w="6193790" h="1069975">
                  <a:moveTo>
                    <a:pt x="6015227" y="0"/>
                  </a:moveTo>
                  <a:lnTo>
                    <a:pt x="178307" y="0"/>
                  </a:lnTo>
                  <a:lnTo>
                    <a:pt x="130924" y="6372"/>
                  </a:lnTo>
                  <a:lnTo>
                    <a:pt x="88335" y="24355"/>
                  </a:lnTo>
                  <a:lnTo>
                    <a:pt x="52244" y="52244"/>
                  </a:lnTo>
                  <a:lnTo>
                    <a:pt x="24355" y="88335"/>
                  </a:lnTo>
                  <a:lnTo>
                    <a:pt x="6372" y="130924"/>
                  </a:lnTo>
                  <a:lnTo>
                    <a:pt x="0" y="178308"/>
                  </a:lnTo>
                  <a:lnTo>
                    <a:pt x="0" y="891540"/>
                  </a:lnTo>
                  <a:lnTo>
                    <a:pt x="6372" y="938923"/>
                  </a:lnTo>
                  <a:lnTo>
                    <a:pt x="24355" y="981512"/>
                  </a:lnTo>
                  <a:lnTo>
                    <a:pt x="52244" y="1017603"/>
                  </a:lnTo>
                  <a:lnTo>
                    <a:pt x="88335" y="1045492"/>
                  </a:lnTo>
                  <a:lnTo>
                    <a:pt x="130924" y="1063475"/>
                  </a:lnTo>
                  <a:lnTo>
                    <a:pt x="178307" y="1069848"/>
                  </a:lnTo>
                  <a:lnTo>
                    <a:pt x="6015227" y="1069848"/>
                  </a:lnTo>
                  <a:lnTo>
                    <a:pt x="6062611" y="1063475"/>
                  </a:lnTo>
                  <a:lnTo>
                    <a:pt x="6105200" y="1045492"/>
                  </a:lnTo>
                  <a:lnTo>
                    <a:pt x="6141291" y="1017603"/>
                  </a:lnTo>
                  <a:lnTo>
                    <a:pt x="6169180" y="981512"/>
                  </a:lnTo>
                  <a:lnTo>
                    <a:pt x="6187163" y="938923"/>
                  </a:lnTo>
                  <a:lnTo>
                    <a:pt x="6193536" y="891540"/>
                  </a:lnTo>
                  <a:lnTo>
                    <a:pt x="6193536" y="178308"/>
                  </a:lnTo>
                  <a:lnTo>
                    <a:pt x="6187163" y="130924"/>
                  </a:lnTo>
                  <a:lnTo>
                    <a:pt x="6169180" y="88335"/>
                  </a:lnTo>
                  <a:lnTo>
                    <a:pt x="6141291" y="52244"/>
                  </a:lnTo>
                  <a:lnTo>
                    <a:pt x="6105200" y="24355"/>
                  </a:lnTo>
                  <a:lnTo>
                    <a:pt x="6062611" y="6372"/>
                  </a:lnTo>
                  <a:lnTo>
                    <a:pt x="6015227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872484" y="3977640"/>
              <a:ext cx="6193790" cy="1069975"/>
            </a:xfrm>
            <a:custGeom>
              <a:avLst/>
              <a:gdLst/>
              <a:ahLst/>
              <a:cxnLst/>
              <a:rect l="l" t="t" r="r" b="b"/>
              <a:pathLst>
                <a:path w="6193790" h="1069975">
                  <a:moveTo>
                    <a:pt x="0" y="178308"/>
                  </a:moveTo>
                  <a:lnTo>
                    <a:pt x="6372" y="130924"/>
                  </a:lnTo>
                  <a:lnTo>
                    <a:pt x="24355" y="88335"/>
                  </a:lnTo>
                  <a:lnTo>
                    <a:pt x="52244" y="52244"/>
                  </a:lnTo>
                  <a:lnTo>
                    <a:pt x="88335" y="24355"/>
                  </a:lnTo>
                  <a:lnTo>
                    <a:pt x="130924" y="6372"/>
                  </a:lnTo>
                  <a:lnTo>
                    <a:pt x="178307" y="0"/>
                  </a:lnTo>
                  <a:lnTo>
                    <a:pt x="6015227" y="0"/>
                  </a:lnTo>
                  <a:lnTo>
                    <a:pt x="6062611" y="6372"/>
                  </a:lnTo>
                  <a:lnTo>
                    <a:pt x="6105200" y="24355"/>
                  </a:lnTo>
                  <a:lnTo>
                    <a:pt x="6141291" y="52244"/>
                  </a:lnTo>
                  <a:lnTo>
                    <a:pt x="6169180" y="88335"/>
                  </a:lnTo>
                  <a:lnTo>
                    <a:pt x="6187163" y="130924"/>
                  </a:lnTo>
                  <a:lnTo>
                    <a:pt x="6193536" y="178308"/>
                  </a:lnTo>
                  <a:lnTo>
                    <a:pt x="6193536" y="891540"/>
                  </a:lnTo>
                  <a:lnTo>
                    <a:pt x="6187163" y="938923"/>
                  </a:lnTo>
                  <a:lnTo>
                    <a:pt x="6169180" y="981512"/>
                  </a:lnTo>
                  <a:lnTo>
                    <a:pt x="6141291" y="1017603"/>
                  </a:lnTo>
                  <a:lnTo>
                    <a:pt x="6105200" y="1045492"/>
                  </a:lnTo>
                  <a:lnTo>
                    <a:pt x="6062611" y="1063475"/>
                  </a:lnTo>
                  <a:lnTo>
                    <a:pt x="6015227" y="1069848"/>
                  </a:lnTo>
                  <a:lnTo>
                    <a:pt x="178307" y="1069848"/>
                  </a:lnTo>
                  <a:lnTo>
                    <a:pt x="130924" y="1063475"/>
                  </a:lnTo>
                  <a:lnTo>
                    <a:pt x="88335" y="1045492"/>
                  </a:lnTo>
                  <a:lnTo>
                    <a:pt x="52244" y="1017603"/>
                  </a:lnTo>
                  <a:lnTo>
                    <a:pt x="24355" y="981512"/>
                  </a:lnTo>
                  <a:lnTo>
                    <a:pt x="6372" y="938923"/>
                  </a:lnTo>
                  <a:lnTo>
                    <a:pt x="0" y="891540"/>
                  </a:lnTo>
                  <a:lnTo>
                    <a:pt x="0" y="178308"/>
                  </a:lnTo>
                  <a:close/>
                </a:path>
              </a:pathLst>
            </a:custGeom>
            <a:ln w="12192">
              <a:solidFill>
                <a:srgbClr val="1E1E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004564" y="4390770"/>
            <a:ext cx="52628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indent="-17335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6055" algn="l"/>
              </a:tabLst>
            </a:pPr>
            <a:r>
              <a:rPr sz="1200" spc="-25" dirty="0">
                <a:solidFill>
                  <a:srgbClr val="1E1E1E"/>
                </a:solidFill>
                <a:latin typeface="Arial Black"/>
                <a:cs typeface="Arial Black"/>
              </a:rPr>
              <a:t>Интеллектуальное</a:t>
            </a:r>
            <a:r>
              <a:rPr sz="1200" spc="-3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30" dirty="0">
                <a:solidFill>
                  <a:srgbClr val="1E1E1E"/>
                </a:solidFill>
                <a:latin typeface="Arial Black"/>
                <a:cs typeface="Arial Black"/>
              </a:rPr>
              <a:t>вовлечение:</a:t>
            </a:r>
            <a:r>
              <a:rPr sz="1200" spc="-3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45" dirty="0">
                <a:solidFill>
                  <a:srgbClr val="1E1E1E"/>
                </a:solidFill>
                <a:latin typeface="Arial Black"/>
                <a:cs typeface="Arial Black"/>
              </a:rPr>
              <a:t>мышление</a:t>
            </a:r>
            <a:r>
              <a:rPr sz="1200" spc="-15" dirty="0">
                <a:solidFill>
                  <a:srgbClr val="1E1E1E"/>
                </a:solidFill>
                <a:latin typeface="Arial Black"/>
                <a:cs typeface="Arial Black"/>
              </a:rPr>
              <a:t> </a:t>
            </a:r>
            <a:r>
              <a:rPr sz="1200" spc="-25" dirty="0">
                <a:solidFill>
                  <a:srgbClr val="1E1E1E"/>
                </a:solidFill>
                <a:latin typeface="Arial Black"/>
                <a:cs typeface="Arial Black"/>
              </a:rPr>
              <a:t>через</a:t>
            </a:r>
            <a:r>
              <a:rPr sz="1200" spc="-10" dirty="0">
                <a:solidFill>
                  <a:srgbClr val="1E1E1E"/>
                </a:solidFill>
                <a:latin typeface="Arial Black"/>
                <a:cs typeface="Arial Black"/>
              </a:rPr>
              <a:t> результат</a:t>
            </a:r>
            <a:endParaRPr sz="1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149</Words>
  <Application>Microsoft Macintosh PowerPoint</Application>
  <PresentationFormat>Широкоэкранный</PresentationFormat>
  <Paragraphs>29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 Black</vt:lpstr>
      <vt:lpstr>Arial MT</vt:lpstr>
      <vt:lpstr>Calibri</vt:lpstr>
      <vt:lpstr>Tahoma</vt:lpstr>
      <vt:lpstr>Office Theme</vt:lpstr>
      <vt:lpstr>Результаты опросов работодателей 09.02.07 Информационные системы и программирование, квалификация - программист</vt:lpstr>
      <vt:lpstr>Дизайн качественного исследования</vt:lpstr>
      <vt:lpstr>Респонденты специальности 09.02.07 Информационные системы и программирование П</vt:lpstr>
      <vt:lpstr>Результаты исследования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ФЛИНТОГИНБЛОК</dc:creator>
  <cp:lastModifiedBy>Казимагомедова Амина</cp:lastModifiedBy>
  <cp:revision>4</cp:revision>
  <dcterms:created xsi:type="dcterms:W3CDTF">2026-09-07T11:52:36Z</dcterms:created>
  <dcterms:modified xsi:type="dcterms:W3CDTF">2026-09-07T13:23:34Z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2026-08-14T00:00:00Z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2026-09-07T00:00:00Z</vt:filetime>
  </property>
  <property fmtid="{D5CDD505-2E9C-101B-9397-08002B2CF9AE}" pid="6" name="Producer">
    <vt:lpwstr>Microsoft® PowerPoint® 2016</vt:lpwstr>
  </property>
</Properties>
</file>