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3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3"/>
  </p:normalViewPr>
  <p:slideViewPr>
    <p:cSldViewPr>
      <p:cViewPr varScale="1">
        <p:scale>
          <a:sx n="115" d="100"/>
          <a:sy n="115" d="100"/>
        </p:scale>
        <p:origin x="49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48316" y="342900"/>
            <a:ext cx="1653539" cy="3840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300" y="352805"/>
            <a:ext cx="7691018" cy="4959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533" y="1316228"/>
            <a:ext cx="6590665" cy="2729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6016" y="86866"/>
            <a:ext cx="8919972" cy="668426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40842" y="1480565"/>
            <a:ext cx="64846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Результаты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опросов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преподавателей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0842" y="1846326"/>
            <a:ext cx="53492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6E12D2"/>
                </a:solidFill>
                <a:latin typeface="Arial Black"/>
                <a:cs typeface="Arial Black"/>
              </a:rPr>
              <a:t>54.02.01</a:t>
            </a:r>
            <a:r>
              <a:rPr sz="2400" spc="45" dirty="0">
                <a:solidFill>
                  <a:srgbClr val="6E12D2"/>
                </a:solidFill>
                <a:latin typeface="Arial Black"/>
                <a:cs typeface="Arial Black"/>
              </a:rPr>
              <a:t> </a:t>
            </a:r>
            <a:r>
              <a:rPr sz="2400" spc="-75" dirty="0">
                <a:solidFill>
                  <a:srgbClr val="6E12D2"/>
                </a:solidFill>
                <a:latin typeface="Arial Black"/>
                <a:cs typeface="Arial Black"/>
              </a:rPr>
              <a:t>Дизайн</a:t>
            </a:r>
            <a:r>
              <a:rPr sz="2400" spc="30" dirty="0">
                <a:solidFill>
                  <a:srgbClr val="6E12D2"/>
                </a:solidFill>
                <a:latin typeface="Arial Black"/>
                <a:cs typeface="Arial Black"/>
              </a:rPr>
              <a:t> </a:t>
            </a:r>
            <a:r>
              <a:rPr sz="2400" dirty="0">
                <a:solidFill>
                  <a:srgbClr val="6E12D2"/>
                </a:solidFill>
                <a:latin typeface="Arial Black"/>
                <a:cs typeface="Arial Black"/>
              </a:rPr>
              <a:t>(по</a:t>
            </a:r>
            <a:r>
              <a:rPr sz="2400" spc="50" dirty="0">
                <a:solidFill>
                  <a:srgbClr val="6E12D2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6E12D2"/>
                </a:solidFill>
                <a:latin typeface="Arial Black"/>
                <a:cs typeface="Arial Black"/>
              </a:rPr>
              <a:t>отраслям)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1188" y="342900"/>
            <a:ext cx="1653539" cy="38404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90499" y="5635549"/>
            <a:ext cx="26917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ahoma"/>
                <a:cs typeface="Tahoma"/>
              </a:rPr>
              <a:t>202</a:t>
            </a:r>
            <a:r>
              <a:rPr lang="ru-RU" b="1" dirty="0">
                <a:latin typeface="Tahoma"/>
                <a:cs typeface="Tahoma"/>
              </a:rPr>
              <a:t>5</a:t>
            </a:r>
            <a:r>
              <a:rPr sz="1800" b="1" dirty="0">
                <a:latin typeface="Tahoma"/>
                <a:cs typeface="Tahoma"/>
              </a:rPr>
              <a:t>-202</a:t>
            </a:r>
            <a:r>
              <a:rPr lang="ru-RU" b="1" dirty="0">
                <a:latin typeface="Tahoma"/>
                <a:cs typeface="Tahoma"/>
              </a:rPr>
              <a:t>6</a:t>
            </a:r>
            <a:r>
              <a:rPr sz="1800" b="1" dirty="0">
                <a:latin typeface="Tahoma"/>
                <a:cs typeface="Tahoma"/>
              </a:rPr>
              <a:t> учебный год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Дизайн</a:t>
            </a:r>
            <a:r>
              <a:rPr spc="-125" dirty="0"/>
              <a:t> </a:t>
            </a:r>
            <a:r>
              <a:rPr spc="-30" dirty="0"/>
              <a:t>количественного</a:t>
            </a:r>
            <a:r>
              <a:rPr spc="-75" dirty="0"/>
              <a:t> </a:t>
            </a:r>
            <a:r>
              <a:rPr spc="-10" dirty="0"/>
              <a:t>исследования</a:t>
            </a:r>
          </a:p>
        </p:txBody>
      </p:sp>
      <p:sp>
        <p:nvSpPr>
          <p:cNvPr id="3" name="object 3"/>
          <p:cNvSpPr/>
          <p:nvPr/>
        </p:nvSpPr>
        <p:spPr>
          <a:xfrm>
            <a:off x="954405" y="4038472"/>
            <a:ext cx="2437130" cy="12700"/>
          </a:xfrm>
          <a:custGeom>
            <a:avLst/>
            <a:gdLst/>
            <a:ahLst/>
            <a:cxnLst/>
            <a:rect l="l" t="t" r="r" b="b"/>
            <a:pathLst>
              <a:path w="2437129" h="12700">
                <a:moveTo>
                  <a:pt x="2436875" y="0"/>
                </a:moveTo>
                <a:lnTo>
                  <a:pt x="0" y="0"/>
                </a:lnTo>
                <a:lnTo>
                  <a:pt x="0" y="12191"/>
                </a:lnTo>
                <a:lnTo>
                  <a:pt x="2436875" y="12191"/>
                </a:lnTo>
                <a:lnTo>
                  <a:pt x="2436875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41933" y="4191000"/>
            <a:ext cx="6259830" cy="2241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Описательная</a:t>
            </a:r>
            <a:r>
              <a:rPr sz="1600" spc="-10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статистика.</a:t>
            </a:r>
            <a:endParaRPr sz="1600" dirty="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Обобщение</a:t>
            </a:r>
            <a:r>
              <a:rPr sz="1600" spc="2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5" dirty="0">
                <a:solidFill>
                  <a:srgbClr val="1E1E1E"/>
                </a:solidFill>
                <a:latin typeface="Arial Black"/>
                <a:cs typeface="Arial Black"/>
              </a:rPr>
              <a:t>индивидуальных</a:t>
            </a:r>
            <a:r>
              <a:rPr sz="1600" spc="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ответов</a:t>
            </a:r>
            <a:r>
              <a:rPr sz="1600" spc="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респондентов</a:t>
            </a:r>
            <a:r>
              <a:rPr sz="1600" spc="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в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групповые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1E1E1E"/>
                </a:solidFill>
                <a:latin typeface="Arial Black"/>
                <a:cs typeface="Arial Black"/>
              </a:rPr>
              <a:t>показатели,</a:t>
            </a:r>
            <a:r>
              <a:rPr sz="16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исключающее</a:t>
            </a:r>
            <a:r>
              <a:rPr sz="16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40" dirty="0">
                <a:solidFill>
                  <a:srgbClr val="1E1E1E"/>
                </a:solidFill>
                <a:latin typeface="Arial Black"/>
                <a:cs typeface="Arial Black"/>
              </a:rPr>
              <a:t>идентификацию </a:t>
            </a:r>
            <a:r>
              <a:rPr sz="1600" spc="-70" dirty="0">
                <a:solidFill>
                  <a:srgbClr val="1E1E1E"/>
                </a:solidFill>
                <a:latin typeface="Arial Black"/>
                <a:cs typeface="Arial Black"/>
              </a:rPr>
              <a:t>лиц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и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5" dirty="0">
                <a:solidFill>
                  <a:srgbClr val="1E1E1E"/>
                </a:solidFill>
                <a:latin typeface="Arial Black"/>
                <a:cs typeface="Arial Black"/>
              </a:rPr>
              <a:t>обеспечивающее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конфиденциальность</a:t>
            </a:r>
            <a:endParaRPr sz="1600" dirty="0">
              <a:latin typeface="Arial Black"/>
              <a:cs typeface="Arial Black"/>
            </a:endParaRPr>
          </a:p>
          <a:p>
            <a:pPr marL="75565">
              <a:lnSpc>
                <a:spcPct val="100000"/>
              </a:lnSpc>
              <a:spcBef>
                <a:spcPts val="1090"/>
              </a:spcBef>
            </a:pPr>
            <a:r>
              <a:rPr sz="1800" u="sng" spc="-10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Выборка</a:t>
            </a:r>
            <a:endParaRPr sz="1800" dirty="0">
              <a:latin typeface="Arial Black"/>
              <a:cs typeface="Arial Black"/>
            </a:endParaRPr>
          </a:p>
          <a:p>
            <a:pPr marL="12700" marR="1425575">
              <a:lnSpc>
                <a:spcPct val="100000"/>
              </a:lnSpc>
              <a:spcBef>
                <a:spcPts val="765"/>
              </a:spcBef>
            </a:pP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Педагогические</a:t>
            </a:r>
            <a:r>
              <a:rPr sz="1600" spc="-9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работники,</a:t>
            </a:r>
            <a:r>
              <a:rPr sz="16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связанные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5" dirty="0">
                <a:solidFill>
                  <a:srgbClr val="1E1E1E"/>
                </a:solidFill>
                <a:latin typeface="Arial Black"/>
                <a:cs typeface="Arial Black"/>
              </a:rPr>
              <a:t>со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специальностью</a:t>
            </a:r>
            <a:r>
              <a:rPr sz="1600" spc="3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54.02.01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«Дизайн</a:t>
            </a:r>
            <a:r>
              <a:rPr sz="16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5" dirty="0">
                <a:solidFill>
                  <a:srgbClr val="1E1E1E"/>
                </a:solidFill>
                <a:latin typeface="Arial Black"/>
                <a:cs typeface="Arial Black"/>
              </a:rPr>
              <a:t>(по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отраслям)»</a:t>
            </a:r>
            <a:r>
              <a:rPr sz="16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5" dirty="0" err="1">
                <a:solidFill>
                  <a:srgbClr val="1E1E1E"/>
                </a:solidFill>
                <a:latin typeface="Arial Black"/>
                <a:cs typeface="Arial Black"/>
              </a:rPr>
              <a:t>колледжа</a:t>
            </a:r>
            <a:endParaRPr sz="1600" dirty="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916533" y="1143000"/>
            <a:ext cx="6590665" cy="30109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45"/>
              </a:lnSpc>
              <a:spcBef>
                <a:spcPts val="100"/>
              </a:spcBef>
            </a:pPr>
            <a:r>
              <a:rPr spc="-20" dirty="0"/>
              <a:t>Цель</a:t>
            </a:r>
          </a:p>
          <a:p>
            <a:pPr marL="38100" marR="36830">
              <a:lnSpc>
                <a:spcPts val="1920"/>
              </a:lnSpc>
              <a:spcBef>
                <a:spcPts val="45"/>
              </a:spcBef>
            </a:pPr>
            <a:r>
              <a:rPr sz="1600" u="none" spc="-10" dirty="0">
                <a:solidFill>
                  <a:srgbClr val="1E1E1E"/>
                </a:solidFill>
              </a:rPr>
              <a:t>Системный</a:t>
            </a:r>
            <a:r>
              <a:rPr sz="1600" u="none" spc="-5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сбор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обратной</a:t>
            </a:r>
            <a:r>
              <a:rPr sz="1600" u="none" spc="-55" dirty="0">
                <a:solidFill>
                  <a:srgbClr val="1E1E1E"/>
                </a:solidFill>
              </a:rPr>
              <a:t> </a:t>
            </a:r>
            <a:r>
              <a:rPr sz="1600" u="none" spc="-20" dirty="0">
                <a:solidFill>
                  <a:srgbClr val="1E1E1E"/>
                </a:solidFill>
              </a:rPr>
              <a:t>связи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по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spc="-45" dirty="0">
                <a:solidFill>
                  <a:srgbClr val="1E1E1E"/>
                </a:solidFill>
              </a:rPr>
              <a:t>ключевым</a:t>
            </a:r>
            <a:r>
              <a:rPr sz="1600" u="none" spc="-3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аспектам </a:t>
            </a:r>
            <a:r>
              <a:rPr sz="1600" u="none" dirty="0">
                <a:solidFill>
                  <a:srgbClr val="1E1E1E"/>
                </a:solidFill>
              </a:rPr>
              <a:t>преподавательской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деятельности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в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spc="-40" dirty="0">
                <a:solidFill>
                  <a:srgbClr val="1E1E1E"/>
                </a:solidFill>
              </a:rPr>
              <a:t>колледже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АНО</a:t>
            </a:r>
            <a:r>
              <a:rPr sz="1600" u="none" spc="-95" dirty="0">
                <a:solidFill>
                  <a:srgbClr val="1E1E1E"/>
                </a:solidFill>
              </a:rPr>
              <a:t> </a:t>
            </a:r>
            <a:r>
              <a:rPr sz="1600" u="none" spc="-25" dirty="0">
                <a:solidFill>
                  <a:srgbClr val="1E1E1E"/>
                </a:solidFill>
              </a:rPr>
              <a:t>ПО</a:t>
            </a:r>
            <a:endParaRPr sz="1600" dirty="0"/>
          </a:p>
          <a:p>
            <a:pPr marL="38100">
              <a:lnSpc>
                <a:spcPts val="1855"/>
              </a:lnSpc>
            </a:pPr>
            <a:r>
              <a:rPr sz="1600" u="none" dirty="0">
                <a:solidFill>
                  <a:srgbClr val="1E1E1E"/>
                </a:solidFill>
              </a:rPr>
              <a:t>«ИТ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ХАБ»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spc="-45" dirty="0">
                <a:solidFill>
                  <a:srgbClr val="1E1E1E"/>
                </a:solidFill>
              </a:rPr>
              <a:t>для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spc="-35" dirty="0">
                <a:solidFill>
                  <a:srgbClr val="1E1E1E"/>
                </a:solidFill>
              </a:rPr>
              <a:t>улучшения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spc="-50" dirty="0">
                <a:solidFill>
                  <a:srgbClr val="1E1E1E"/>
                </a:solidFill>
              </a:rPr>
              <a:t>и</a:t>
            </a:r>
            <a:r>
              <a:rPr sz="1600" u="none" spc="-9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адаптации</a:t>
            </a:r>
            <a:r>
              <a:rPr sz="1600" u="none" spc="-8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процессов</a:t>
            </a:r>
            <a:endParaRPr sz="1600" dirty="0"/>
          </a:p>
          <a:p>
            <a:pPr marL="38100">
              <a:lnSpc>
                <a:spcPct val="100000"/>
              </a:lnSpc>
              <a:spcBef>
                <a:spcPts val="919"/>
              </a:spcBef>
            </a:pPr>
            <a:r>
              <a:rPr dirty="0"/>
              <a:t>Метод</a:t>
            </a:r>
            <a:r>
              <a:rPr spc="35" dirty="0"/>
              <a:t> </a:t>
            </a:r>
            <a:r>
              <a:rPr dirty="0"/>
              <a:t>сбора</a:t>
            </a:r>
            <a:r>
              <a:rPr spc="35" dirty="0"/>
              <a:t> </a:t>
            </a:r>
            <a:r>
              <a:rPr spc="-10" dirty="0"/>
              <a:t>данных</a:t>
            </a:r>
          </a:p>
          <a:p>
            <a:pPr marL="38100" marR="30480">
              <a:lnSpc>
                <a:spcPct val="101699"/>
              </a:lnSpc>
              <a:spcBef>
                <a:spcPts val="325"/>
              </a:spcBef>
            </a:pPr>
            <a:r>
              <a:rPr sz="1600" u="none" spc="-10" dirty="0">
                <a:solidFill>
                  <a:srgbClr val="1E1E1E"/>
                </a:solidFill>
              </a:rPr>
              <a:t>Онлайн-</a:t>
            </a:r>
            <a:r>
              <a:rPr sz="1600" u="none" dirty="0">
                <a:solidFill>
                  <a:srgbClr val="1E1E1E"/>
                </a:solidFill>
              </a:rPr>
              <a:t>опрос</a:t>
            </a:r>
            <a:r>
              <a:rPr sz="1600" u="none" spc="-15" dirty="0">
                <a:solidFill>
                  <a:srgbClr val="1E1E1E"/>
                </a:solidFill>
              </a:rPr>
              <a:t> </a:t>
            </a:r>
            <a:r>
              <a:rPr sz="1600" u="none" spc="-45" dirty="0">
                <a:solidFill>
                  <a:srgbClr val="1E1E1E"/>
                </a:solidFill>
              </a:rPr>
              <a:t>без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spc="-40" dirty="0">
                <a:solidFill>
                  <a:srgbClr val="1E1E1E"/>
                </a:solidFill>
              </a:rPr>
              <a:t>идентификации</a:t>
            </a:r>
            <a:r>
              <a:rPr sz="1600" u="none" spc="-1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респондентов</a:t>
            </a:r>
            <a:r>
              <a:rPr sz="1600" u="none" spc="-35" dirty="0">
                <a:solidFill>
                  <a:srgbClr val="1E1E1E"/>
                </a:solidFill>
              </a:rPr>
              <a:t> </a:t>
            </a:r>
            <a:r>
              <a:rPr sz="1600" u="none" spc="-20" dirty="0">
                <a:solidFill>
                  <a:srgbClr val="1E1E1E"/>
                </a:solidFill>
              </a:rPr>
              <a:t>(тип </a:t>
            </a:r>
            <a:r>
              <a:rPr sz="1600" u="none" dirty="0">
                <a:solidFill>
                  <a:srgbClr val="1E1E1E"/>
                </a:solidFill>
              </a:rPr>
              <a:t>CAWI),</a:t>
            </a:r>
            <a:r>
              <a:rPr sz="1600" u="none" spc="-40" dirty="0">
                <a:solidFill>
                  <a:srgbClr val="1E1E1E"/>
                </a:solidFill>
              </a:rPr>
              <a:t> </a:t>
            </a:r>
            <a:r>
              <a:rPr sz="1600" u="none" spc="-25" dirty="0">
                <a:solidFill>
                  <a:srgbClr val="1E1E1E"/>
                </a:solidFill>
              </a:rPr>
              <a:t>сочетающий</a:t>
            </a:r>
            <a:r>
              <a:rPr sz="1600" u="none" spc="-2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скорость</a:t>
            </a:r>
            <a:r>
              <a:rPr sz="1600" u="none" spc="-5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сбора</a:t>
            </a:r>
            <a:r>
              <a:rPr sz="1600" u="none" spc="-50" dirty="0">
                <a:solidFill>
                  <a:srgbClr val="1E1E1E"/>
                </a:solidFill>
              </a:rPr>
              <a:t> </a:t>
            </a:r>
            <a:r>
              <a:rPr sz="1600" u="none" spc="-40" dirty="0">
                <a:solidFill>
                  <a:srgbClr val="1E1E1E"/>
                </a:solidFill>
              </a:rPr>
              <a:t>данных,</a:t>
            </a:r>
            <a:r>
              <a:rPr sz="1600" u="none" spc="-5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отсутствие </a:t>
            </a:r>
            <a:r>
              <a:rPr sz="1600" u="none" spc="-45" dirty="0">
                <a:solidFill>
                  <a:srgbClr val="1E1E1E"/>
                </a:solidFill>
              </a:rPr>
              <a:t>финансовых</a:t>
            </a:r>
            <a:r>
              <a:rPr sz="1600" u="none" spc="1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затрат</a:t>
            </a:r>
            <a:r>
              <a:rPr sz="1600" u="none" spc="-30" dirty="0">
                <a:solidFill>
                  <a:srgbClr val="1E1E1E"/>
                </a:solidFill>
              </a:rPr>
              <a:t> </a:t>
            </a:r>
            <a:r>
              <a:rPr sz="1600" u="none" spc="-50" dirty="0">
                <a:solidFill>
                  <a:srgbClr val="1E1E1E"/>
                </a:solidFill>
              </a:rPr>
              <a:t>и</a:t>
            </a:r>
            <a:r>
              <a:rPr sz="1600" u="none" spc="-3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высокое</a:t>
            </a:r>
            <a:r>
              <a:rPr sz="1600" u="none" spc="1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удобство</a:t>
            </a:r>
            <a:r>
              <a:rPr sz="1600" u="none" spc="5" dirty="0">
                <a:solidFill>
                  <a:srgbClr val="1E1E1E"/>
                </a:solidFill>
              </a:rPr>
              <a:t> </a:t>
            </a:r>
            <a:r>
              <a:rPr sz="1600" u="none" spc="-40" dirty="0">
                <a:solidFill>
                  <a:srgbClr val="1E1E1E"/>
                </a:solidFill>
              </a:rPr>
              <a:t>для</a:t>
            </a:r>
            <a:r>
              <a:rPr sz="1600" u="none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участников. Респонденты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отвечали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на</a:t>
            </a:r>
            <a:r>
              <a:rPr sz="1600" u="none" spc="-8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закрыте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и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открытые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spc="-20" dirty="0" err="1">
                <a:solidFill>
                  <a:srgbClr val="1E1E1E"/>
                </a:solidFill>
              </a:rPr>
              <a:t>типы</a:t>
            </a:r>
            <a:r>
              <a:rPr sz="1600" u="none" spc="-20" dirty="0">
                <a:solidFill>
                  <a:srgbClr val="1E1E1E"/>
                </a:solidFill>
              </a:rPr>
              <a:t> </a:t>
            </a:r>
            <a:r>
              <a:rPr lang="ru-RU" sz="1600" u="none" spc="-25" dirty="0">
                <a:solidFill>
                  <a:srgbClr val="1E1E1E"/>
                </a:solidFill>
              </a:rPr>
              <a:t>вопросов</a:t>
            </a:r>
          </a:p>
          <a:p>
            <a:pPr marL="38100" marR="30480">
              <a:lnSpc>
                <a:spcPct val="101699"/>
              </a:lnSpc>
              <a:spcBef>
                <a:spcPts val="325"/>
              </a:spcBef>
            </a:pPr>
            <a:r>
              <a:rPr lang="ru-RU" dirty="0"/>
              <a:t>Обработка данных</a:t>
            </a:r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9121902" y="2834462"/>
            <a:ext cx="2143125" cy="1450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210" dirty="0">
                <a:solidFill>
                  <a:srgbClr val="9A33F4"/>
                </a:solidFill>
                <a:latin typeface="Arial Black"/>
                <a:cs typeface="Arial Black"/>
              </a:rPr>
              <a:t>84</a:t>
            </a:r>
            <a:r>
              <a:rPr sz="1800" spc="210" dirty="0">
                <a:solidFill>
                  <a:srgbClr val="9A33F4"/>
                </a:solidFill>
                <a:latin typeface="Arial Black"/>
                <a:cs typeface="Arial Black"/>
              </a:rPr>
              <a:t>%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585"/>
              </a:spcBef>
            </a:pPr>
            <a:r>
              <a:rPr sz="1800" dirty="0">
                <a:solidFill>
                  <a:srgbClr val="1E1E1E"/>
                </a:solidFill>
                <a:latin typeface="Arial Black"/>
                <a:cs typeface="Arial Black"/>
              </a:rPr>
              <a:t>охват,</a:t>
            </a:r>
            <a:r>
              <a:rPr sz="18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1E1E1E"/>
                </a:solidFill>
                <a:latin typeface="Arial Black"/>
                <a:cs typeface="Arial Black"/>
              </a:rPr>
              <a:t>май</a:t>
            </a:r>
            <a:r>
              <a:rPr sz="18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800" spc="120" dirty="0">
                <a:solidFill>
                  <a:srgbClr val="1E1E1E"/>
                </a:solidFill>
                <a:latin typeface="Arial Black"/>
                <a:cs typeface="Arial Black"/>
              </a:rPr>
              <a:t>2025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9955" y="981454"/>
            <a:ext cx="7682865" cy="5724145"/>
          </a:xfrm>
          <a:custGeom>
            <a:avLst/>
            <a:gdLst/>
            <a:ahLst/>
            <a:cxnLst/>
            <a:rect l="l" t="t" r="r" b="b"/>
            <a:pathLst>
              <a:path w="7682865" h="5523230">
                <a:moveTo>
                  <a:pt x="0" y="920496"/>
                </a:moveTo>
                <a:lnTo>
                  <a:pt x="1275" y="871608"/>
                </a:lnTo>
                <a:lnTo>
                  <a:pt x="5061" y="823386"/>
                </a:lnTo>
                <a:lnTo>
                  <a:pt x="11292" y="775892"/>
                </a:lnTo>
                <a:lnTo>
                  <a:pt x="19906" y="729190"/>
                </a:lnTo>
                <a:lnTo>
                  <a:pt x="30838" y="683343"/>
                </a:lnTo>
                <a:lnTo>
                  <a:pt x="44025" y="638415"/>
                </a:lnTo>
                <a:lnTo>
                  <a:pt x="59404" y="594470"/>
                </a:lnTo>
                <a:lnTo>
                  <a:pt x="76910" y="551572"/>
                </a:lnTo>
                <a:lnTo>
                  <a:pt x="96481" y="509783"/>
                </a:lnTo>
                <a:lnTo>
                  <a:pt x="118052" y="469168"/>
                </a:lnTo>
                <a:lnTo>
                  <a:pt x="141560" y="429790"/>
                </a:lnTo>
                <a:lnTo>
                  <a:pt x="166941" y="391713"/>
                </a:lnTo>
                <a:lnTo>
                  <a:pt x="194132" y="355000"/>
                </a:lnTo>
                <a:lnTo>
                  <a:pt x="223069" y="319715"/>
                </a:lnTo>
                <a:lnTo>
                  <a:pt x="253689" y="285922"/>
                </a:lnTo>
                <a:lnTo>
                  <a:pt x="285927" y="253684"/>
                </a:lnTo>
                <a:lnTo>
                  <a:pt x="319720" y="223065"/>
                </a:lnTo>
                <a:lnTo>
                  <a:pt x="355005" y="194128"/>
                </a:lnTo>
                <a:lnTo>
                  <a:pt x="391718" y="166938"/>
                </a:lnTo>
                <a:lnTo>
                  <a:pt x="429796" y="141557"/>
                </a:lnTo>
                <a:lnTo>
                  <a:pt x="469174" y="118049"/>
                </a:lnTo>
                <a:lnTo>
                  <a:pt x="509789" y="96479"/>
                </a:lnTo>
                <a:lnTo>
                  <a:pt x="551577" y="76908"/>
                </a:lnTo>
                <a:lnTo>
                  <a:pt x="594475" y="59402"/>
                </a:lnTo>
                <a:lnTo>
                  <a:pt x="638420" y="44024"/>
                </a:lnTo>
                <a:lnTo>
                  <a:pt x="683347" y="30837"/>
                </a:lnTo>
                <a:lnTo>
                  <a:pt x="729193" y="19905"/>
                </a:lnTo>
                <a:lnTo>
                  <a:pt x="775895" y="11292"/>
                </a:lnTo>
                <a:lnTo>
                  <a:pt x="823388" y="5061"/>
                </a:lnTo>
                <a:lnTo>
                  <a:pt x="871610" y="1275"/>
                </a:lnTo>
                <a:lnTo>
                  <a:pt x="920496" y="0"/>
                </a:lnTo>
                <a:lnTo>
                  <a:pt x="6761988" y="0"/>
                </a:lnTo>
                <a:lnTo>
                  <a:pt x="6810875" y="1275"/>
                </a:lnTo>
                <a:lnTo>
                  <a:pt x="6859097" y="5061"/>
                </a:lnTo>
                <a:lnTo>
                  <a:pt x="6906591" y="11292"/>
                </a:lnTo>
                <a:lnTo>
                  <a:pt x="6953293" y="19905"/>
                </a:lnTo>
                <a:lnTo>
                  <a:pt x="6999140" y="30837"/>
                </a:lnTo>
                <a:lnTo>
                  <a:pt x="7044068" y="44024"/>
                </a:lnTo>
                <a:lnTo>
                  <a:pt x="7088013" y="59402"/>
                </a:lnTo>
                <a:lnTo>
                  <a:pt x="7130911" y="76908"/>
                </a:lnTo>
                <a:lnTo>
                  <a:pt x="7172700" y="96479"/>
                </a:lnTo>
                <a:lnTo>
                  <a:pt x="7213315" y="118049"/>
                </a:lnTo>
                <a:lnTo>
                  <a:pt x="7252693" y="141557"/>
                </a:lnTo>
                <a:lnTo>
                  <a:pt x="7290770" y="166938"/>
                </a:lnTo>
                <a:lnTo>
                  <a:pt x="7327483" y="194128"/>
                </a:lnTo>
                <a:lnTo>
                  <a:pt x="7362768" y="223065"/>
                </a:lnTo>
                <a:lnTo>
                  <a:pt x="7396561" y="253684"/>
                </a:lnTo>
                <a:lnTo>
                  <a:pt x="7428799" y="285922"/>
                </a:lnTo>
                <a:lnTo>
                  <a:pt x="7459418" y="319715"/>
                </a:lnTo>
                <a:lnTo>
                  <a:pt x="7488355" y="355000"/>
                </a:lnTo>
                <a:lnTo>
                  <a:pt x="7515545" y="391713"/>
                </a:lnTo>
                <a:lnTo>
                  <a:pt x="7540926" y="429790"/>
                </a:lnTo>
                <a:lnTo>
                  <a:pt x="7564434" y="469168"/>
                </a:lnTo>
                <a:lnTo>
                  <a:pt x="7586004" y="509783"/>
                </a:lnTo>
                <a:lnTo>
                  <a:pt x="7605575" y="551572"/>
                </a:lnTo>
                <a:lnTo>
                  <a:pt x="7623081" y="594470"/>
                </a:lnTo>
                <a:lnTo>
                  <a:pt x="7638459" y="638415"/>
                </a:lnTo>
                <a:lnTo>
                  <a:pt x="7651646" y="683343"/>
                </a:lnTo>
                <a:lnTo>
                  <a:pt x="7662578" y="729190"/>
                </a:lnTo>
                <a:lnTo>
                  <a:pt x="7671191" y="775892"/>
                </a:lnTo>
                <a:lnTo>
                  <a:pt x="7677422" y="823386"/>
                </a:lnTo>
                <a:lnTo>
                  <a:pt x="7681208" y="871608"/>
                </a:lnTo>
                <a:lnTo>
                  <a:pt x="7682484" y="920496"/>
                </a:lnTo>
                <a:lnTo>
                  <a:pt x="7682484" y="4602480"/>
                </a:lnTo>
                <a:lnTo>
                  <a:pt x="7681208" y="4651365"/>
                </a:lnTo>
                <a:lnTo>
                  <a:pt x="7677422" y="4699587"/>
                </a:lnTo>
                <a:lnTo>
                  <a:pt x="7671191" y="4747080"/>
                </a:lnTo>
                <a:lnTo>
                  <a:pt x="7662578" y="4793782"/>
                </a:lnTo>
                <a:lnTo>
                  <a:pt x="7651646" y="4839628"/>
                </a:lnTo>
                <a:lnTo>
                  <a:pt x="7638459" y="4884555"/>
                </a:lnTo>
                <a:lnTo>
                  <a:pt x="7623081" y="4928500"/>
                </a:lnTo>
                <a:lnTo>
                  <a:pt x="7605575" y="4971398"/>
                </a:lnTo>
                <a:lnTo>
                  <a:pt x="7586004" y="5013186"/>
                </a:lnTo>
                <a:lnTo>
                  <a:pt x="7564434" y="5053801"/>
                </a:lnTo>
                <a:lnTo>
                  <a:pt x="7540926" y="5093179"/>
                </a:lnTo>
                <a:lnTo>
                  <a:pt x="7515545" y="5131257"/>
                </a:lnTo>
                <a:lnTo>
                  <a:pt x="7488355" y="5167970"/>
                </a:lnTo>
                <a:lnTo>
                  <a:pt x="7459418" y="5203255"/>
                </a:lnTo>
                <a:lnTo>
                  <a:pt x="7428799" y="5237048"/>
                </a:lnTo>
                <a:lnTo>
                  <a:pt x="7396561" y="5269286"/>
                </a:lnTo>
                <a:lnTo>
                  <a:pt x="7362768" y="5299906"/>
                </a:lnTo>
                <a:lnTo>
                  <a:pt x="7327483" y="5328843"/>
                </a:lnTo>
                <a:lnTo>
                  <a:pt x="7290770" y="5356034"/>
                </a:lnTo>
                <a:lnTo>
                  <a:pt x="7252693" y="5381415"/>
                </a:lnTo>
                <a:lnTo>
                  <a:pt x="7213315" y="5404923"/>
                </a:lnTo>
                <a:lnTo>
                  <a:pt x="7172700" y="5426494"/>
                </a:lnTo>
                <a:lnTo>
                  <a:pt x="7130911" y="5446065"/>
                </a:lnTo>
                <a:lnTo>
                  <a:pt x="7088013" y="5463571"/>
                </a:lnTo>
                <a:lnTo>
                  <a:pt x="7044068" y="5478950"/>
                </a:lnTo>
                <a:lnTo>
                  <a:pt x="6999140" y="5492137"/>
                </a:lnTo>
                <a:lnTo>
                  <a:pt x="6953293" y="5503069"/>
                </a:lnTo>
                <a:lnTo>
                  <a:pt x="6906591" y="5511683"/>
                </a:lnTo>
                <a:lnTo>
                  <a:pt x="6859097" y="5517914"/>
                </a:lnTo>
                <a:lnTo>
                  <a:pt x="6810875" y="5521700"/>
                </a:lnTo>
                <a:lnTo>
                  <a:pt x="6761988" y="5522976"/>
                </a:lnTo>
                <a:lnTo>
                  <a:pt x="920496" y="5522976"/>
                </a:lnTo>
                <a:lnTo>
                  <a:pt x="871610" y="5521700"/>
                </a:lnTo>
                <a:lnTo>
                  <a:pt x="823388" y="5517914"/>
                </a:lnTo>
                <a:lnTo>
                  <a:pt x="775895" y="5511683"/>
                </a:lnTo>
                <a:lnTo>
                  <a:pt x="729193" y="5503069"/>
                </a:lnTo>
                <a:lnTo>
                  <a:pt x="683347" y="5492137"/>
                </a:lnTo>
                <a:lnTo>
                  <a:pt x="638420" y="5478950"/>
                </a:lnTo>
                <a:lnTo>
                  <a:pt x="594475" y="5463571"/>
                </a:lnTo>
                <a:lnTo>
                  <a:pt x="551577" y="5446065"/>
                </a:lnTo>
                <a:lnTo>
                  <a:pt x="509789" y="5426494"/>
                </a:lnTo>
                <a:lnTo>
                  <a:pt x="469174" y="5404923"/>
                </a:lnTo>
                <a:lnTo>
                  <a:pt x="429796" y="5381415"/>
                </a:lnTo>
                <a:lnTo>
                  <a:pt x="391718" y="5356034"/>
                </a:lnTo>
                <a:lnTo>
                  <a:pt x="355005" y="5328843"/>
                </a:lnTo>
                <a:lnTo>
                  <a:pt x="319720" y="5299906"/>
                </a:lnTo>
                <a:lnTo>
                  <a:pt x="285927" y="5269286"/>
                </a:lnTo>
                <a:lnTo>
                  <a:pt x="253689" y="5237048"/>
                </a:lnTo>
                <a:lnTo>
                  <a:pt x="223069" y="5203255"/>
                </a:lnTo>
                <a:lnTo>
                  <a:pt x="194132" y="5167970"/>
                </a:lnTo>
                <a:lnTo>
                  <a:pt x="166941" y="5131257"/>
                </a:lnTo>
                <a:lnTo>
                  <a:pt x="141560" y="5093179"/>
                </a:lnTo>
                <a:lnTo>
                  <a:pt x="118052" y="5053801"/>
                </a:lnTo>
                <a:lnTo>
                  <a:pt x="96481" y="5013186"/>
                </a:lnTo>
                <a:lnTo>
                  <a:pt x="76910" y="4971398"/>
                </a:lnTo>
                <a:lnTo>
                  <a:pt x="59404" y="4928500"/>
                </a:lnTo>
                <a:lnTo>
                  <a:pt x="44025" y="4884555"/>
                </a:lnTo>
                <a:lnTo>
                  <a:pt x="30838" y="4839628"/>
                </a:lnTo>
                <a:lnTo>
                  <a:pt x="19906" y="4793782"/>
                </a:lnTo>
                <a:lnTo>
                  <a:pt x="11292" y="4747080"/>
                </a:lnTo>
                <a:lnTo>
                  <a:pt x="5061" y="4699587"/>
                </a:lnTo>
                <a:lnTo>
                  <a:pt x="1275" y="4651365"/>
                </a:lnTo>
                <a:lnTo>
                  <a:pt x="0" y="4602480"/>
                </a:lnTo>
                <a:lnTo>
                  <a:pt x="0" y="920496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Метрики</a:t>
            </a:r>
            <a:r>
              <a:rPr spc="-70" dirty="0"/>
              <a:t> </a:t>
            </a:r>
            <a:r>
              <a:rPr spc="-30" dirty="0"/>
              <a:t>клиентского</a:t>
            </a:r>
            <a:r>
              <a:rPr spc="-55" dirty="0"/>
              <a:t> </a:t>
            </a:r>
            <a:r>
              <a:rPr spc="-10" dirty="0"/>
              <a:t>опыта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35783" y="2551887"/>
            <a:ext cx="108331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215" dirty="0">
                <a:solidFill>
                  <a:srgbClr val="9A33F4"/>
                </a:solidFill>
                <a:latin typeface="Arial Black"/>
                <a:cs typeface="Arial Black"/>
              </a:rPr>
              <a:t>81</a:t>
            </a:r>
            <a:r>
              <a:rPr sz="1800" spc="-215" dirty="0">
                <a:solidFill>
                  <a:srgbClr val="9A33F4"/>
                </a:solidFill>
                <a:latin typeface="Arial Black"/>
                <a:cs typeface="Arial Black"/>
              </a:rPr>
              <a:t>%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847" y="4428235"/>
            <a:ext cx="4150995" cy="1214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Вопрос:</a:t>
            </a:r>
            <a:r>
              <a:rPr sz="13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Оцените,</a:t>
            </a:r>
            <a:r>
              <a:rPr sz="1300" spc="-3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насколько</a:t>
            </a:r>
            <a:r>
              <a:rPr sz="1300" spc="-2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легко</a:t>
            </a:r>
            <a:r>
              <a:rPr sz="13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вам</a:t>
            </a:r>
            <a:r>
              <a:rPr sz="13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было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решать</a:t>
            </a:r>
            <a:r>
              <a:rPr sz="13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вопросы,</a:t>
            </a:r>
            <a:r>
              <a:rPr sz="1300" spc="-2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касающиеся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образовательного</a:t>
            </a:r>
            <a:r>
              <a:rPr sz="13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процесса</a:t>
            </a:r>
            <a:r>
              <a:rPr sz="13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и</a:t>
            </a:r>
            <a:r>
              <a:rPr sz="1300" spc="-11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рабочих задач</a:t>
            </a:r>
            <a:r>
              <a:rPr sz="13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(например,</a:t>
            </a:r>
            <a:r>
              <a:rPr sz="13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взаимодействие</a:t>
            </a:r>
            <a:r>
              <a:rPr sz="13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50" dirty="0">
                <a:solidFill>
                  <a:srgbClr val="1E1E1E"/>
                </a:solidFill>
                <a:latin typeface="Arial Black"/>
                <a:cs typeface="Arial Black"/>
              </a:rPr>
              <a:t>с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администрацией,</a:t>
            </a:r>
            <a:r>
              <a:rPr sz="13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40" dirty="0">
                <a:solidFill>
                  <a:srgbClr val="1E1E1E"/>
                </a:solidFill>
                <a:latin typeface="Arial Black"/>
                <a:cs typeface="Arial Black"/>
              </a:rPr>
              <a:t>коллегами,</a:t>
            </a:r>
            <a:r>
              <a:rPr sz="13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доступность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необходимых</a:t>
            </a:r>
            <a:r>
              <a:rPr sz="1300" spc="-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ресурсов)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847" y="5815380"/>
            <a:ext cx="398716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Поставьте</a:t>
            </a:r>
            <a:r>
              <a:rPr sz="1300" b="1" i="1" spc="-3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оценку</a:t>
            </a:r>
            <a:r>
              <a:rPr sz="1300" b="1" i="1" spc="-3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от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15" dirty="0">
                <a:solidFill>
                  <a:srgbClr val="1E1E1E"/>
                </a:solidFill>
                <a:latin typeface="Verdana"/>
                <a:cs typeface="Verdana"/>
              </a:rPr>
              <a:t>1</a:t>
            </a:r>
            <a:r>
              <a:rPr sz="13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10" dirty="0">
                <a:solidFill>
                  <a:srgbClr val="1E1E1E"/>
                </a:solidFill>
                <a:latin typeface="Verdana"/>
                <a:cs typeface="Verdana"/>
              </a:rPr>
              <a:t>до</a:t>
            </a:r>
            <a:r>
              <a:rPr sz="1300" b="1" i="1" spc="-7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5,</a:t>
            </a:r>
            <a:r>
              <a:rPr sz="1300" b="1" i="1" spc="-8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где</a:t>
            </a:r>
            <a:r>
              <a:rPr sz="13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"5"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-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5" dirty="0">
                <a:solidFill>
                  <a:srgbClr val="1E1E1E"/>
                </a:solidFill>
                <a:latin typeface="Verdana"/>
                <a:cs typeface="Verdana"/>
              </a:rPr>
              <a:t>очень 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легко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75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3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удобно,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160" dirty="0">
                <a:solidFill>
                  <a:srgbClr val="1E1E1E"/>
                </a:solidFill>
                <a:latin typeface="Verdana"/>
                <a:cs typeface="Verdana"/>
              </a:rPr>
              <a:t>"1"</a:t>
            </a:r>
            <a:r>
              <a:rPr sz="13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-</a:t>
            </a:r>
            <a:r>
              <a:rPr sz="1300" b="1" i="1" spc="-7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50" dirty="0">
                <a:solidFill>
                  <a:srgbClr val="1E1E1E"/>
                </a:solidFill>
                <a:latin typeface="Verdana"/>
                <a:cs typeface="Verdana"/>
              </a:rPr>
              <a:t>очень</a:t>
            </a:r>
            <a:r>
              <a:rPr sz="1300" b="1" i="1" spc="-3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10" dirty="0">
                <a:solidFill>
                  <a:srgbClr val="1E1E1E"/>
                </a:solidFill>
                <a:latin typeface="Verdana"/>
                <a:cs typeface="Verdana"/>
              </a:rPr>
              <a:t>сложно»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15073" y="5419445"/>
            <a:ext cx="419227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Поставьте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5" dirty="0">
                <a:solidFill>
                  <a:srgbClr val="1E1E1E"/>
                </a:solidFill>
                <a:latin typeface="Verdana"/>
                <a:cs typeface="Verdana"/>
              </a:rPr>
              <a:t>оценку</a:t>
            </a:r>
            <a:r>
              <a:rPr sz="1300" b="1" i="1" spc="-3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от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15" dirty="0">
                <a:solidFill>
                  <a:srgbClr val="1E1E1E"/>
                </a:solidFill>
                <a:latin typeface="Verdana"/>
                <a:cs typeface="Verdana"/>
              </a:rPr>
              <a:t>1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10" dirty="0">
                <a:solidFill>
                  <a:srgbClr val="1E1E1E"/>
                </a:solidFill>
                <a:latin typeface="Verdana"/>
                <a:cs typeface="Verdana"/>
              </a:rPr>
              <a:t>до</a:t>
            </a:r>
            <a:r>
              <a:rPr sz="1300" b="1" i="1" spc="-7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5,</a:t>
            </a:r>
            <a:r>
              <a:rPr sz="1300" b="1" i="1" spc="-8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где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"5"</a:t>
            </a:r>
            <a:r>
              <a:rPr sz="1300" b="1" i="1" spc="-7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dirty="0">
                <a:solidFill>
                  <a:srgbClr val="1E1E1E"/>
                </a:solidFill>
                <a:latin typeface="Verdana"/>
                <a:cs typeface="Verdana"/>
              </a:rPr>
              <a:t>-</a:t>
            </a:r>
            <a:r>
              <a:rPr sz="1300" b="1" i="1" spc="-7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25" dirty="0">
                <a:solidFill>
                  <a:srgbClr val="1E1E1E"/>
                </a:solidFill>
                <a:latin typeface="Verdana"/>
                <a:cs typeface="Verdana"/>
              </a:rPr>
              <a:t>всё </a:t>
            </a:r>
            <a:r>
              <a:rPr sz="1300" b="1" i="1" spc="-30" dirty="0">
                <a:solidFill>
                  <a:srgbClr val="1E1E1E"/>
                </a:solidFill>
                <a:latin typeface="Verdana"/>
                <a:cs typeface="Verdana"/>
              </a:rPr>
              <a:t>прекрасно,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95" dirty="0">
                <a:solidFill>
                  <a:srgbClr val="1E1E1E"/>
                </a:solidFill>
                <a:latin typeface="Verdana"/>
                <a:cs typeface="Verdana"/>
              </a:rPr>
              <a:t>я</a:t>
            </a:r>
            <a:r>
              <a:rPr sz="1300" b="1" i="1" spc="-6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40" dirty="0">
                <a:solidFill>
                  <a:srgbClr val="1E1E1E"/>
                </a:solidFill>
                <a:latin typeface="Verdana"/>
                <a:cs typeface="Verdana"/>
              </a:rPr>
              <a:t>доволен</a:t>
            </a:r>
            <a:r>
              <a:rPr sz="1300" b="1" i="1" spc="-5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70" dirty="0">
                <a:solidFill>
                  <a:srgbClr val="1E1E1E"/>
                </a:solidFill>
                <a:latin typeface="Verdana"/>
                <a:cs typeface="Verdana"/>
              </a:rPr>
              <a:t>(-</a:t>
            </a:r>
            <a:r>
              <a:rPr sz="1300" b="1" i="1" spc="-85" dirty="0">
                <a:solidFill>
                  <a:srgbClr val="1E1E1E"/>
                </a:solidFill>
                <a:latin typeface="Verdana"/>
                <a:cs typeface="Verdana"/>
              </a:rPr>
              <a:t>льна),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114" dirty="0">
                <a:solidFill>
                  <a:srgbClr val="1E1E1E"/>
                </a:solidFill>
                <a:latin typeface="Verdana"/>
                <a:cs typeface="Verdana"/>
              </a:rPr>
              <a:t>"1"-</a:t>
            </a:r>
            <a:r>
              <a:rPr sz="1300" b="1" i="1" spc="-6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30" dirty="0">
                <a:solidFill>
                  <a:srgbClr val="1E1E1E"/>
                </a:solidFill>
                <a:latin typeface="Verdana"/>
                <a:cs typeface="Verdana"/>
              </a:rPr>
              <a:t>вообще</a:t>
            </a:r>
            <a:r>
              <a:rPr sz="13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300" b="1" i="1" spc="-25" dirty="0">
                <a:solidFill>
                  <a:srgbClr val="1E1E1E"/>
                </a:solidFill>
                <a:latin typeface="Verdana"/>
                <a:cs typeface="Verdana"/>
              </a:rPr>
              <a:t>не </a:t>
            </a:r>
            <a:r>
              <a:rPr sz="1300" b="1" i="1" spc="-10" dirty="0">
                <a:solidFill>
                  <a:srgbClr val="1E1E1E"/>
                </a:solidFill>
                <a:latin typeface="Verdana"/>
                <a:cs typeface="Verdana"/>
              </a:rPr>
              <a:t>понравилось»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15073" y="2855595"/>
            <a:ext cx="3568065" cy="2249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1219" algn="ctr">
              <a:lnSpc>
                <a:spcPct val="100000"/>
              </a:lnSpc>
              <a:spcBef>
                <a:spcPts val="100"/>
              </a:spcBef>
            </a:pPr>
            <a:r>
              <a:rPr sz="5400" spc="160" dirty="0">
                <a:solidFill>
                  <a:srgbClr val="9A33F4"/>
                </a:solidFill>
                <a:latin typeface="Arial Black"/>
                <a:cs typeface="Arial Black"/>
              </a:rPr>
              <a:t>83</a:t>
            </a:r>
            <a:r>
              <a:rPr sz="1800" spc="160" dirty="0">
                <a:solidFill>
                  <a:srgbClr val="9A33F4"/>
                </a:solidFill>
                <a:latin typeface="Arial Black"/>
                <a:cs typeface="Arial Black"/>
              </a:rPr>
              <a:t>%</a:t>
            </a:r>
            <a:endParaRPr sz="1800" dirty="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350"/>
              </a:spcBef>
            </a:pP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Вопрос:</a:t>
            </a:r>
            <a:r>
              <a:rPr sz="13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Оцените,</a:t>
            </a:r>
            <a:r>
              <a:rPr sz="13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0" dirty="0">
                <a:solidFill>
                  <a:srgbClr val="1E1E1E"/>
                </a:solidFill>
                <a:latin typeface="Arial Black"/>
                <a:cs typeface="Arial Black"/>
              </a:rPr>
              <a:t>насколько</a:t>
            </a:r>
            <a:r>
              <a:rPr sz="1300" spc="-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5" dirty="0">
                <a:solidFill>
                  <a:srgbClr val="1E1E1E"/>
                </a:solidFill>
                <a:latin typeface="Arial Black"/>
                <a:cs typeface="Arial Black"/>
              </a:rPr>
              <a:t>вы </a:t>
            </a:r>
            <a:r>
              <a:rPr sz="1300" dirty="0" err="1">
                <a:solidFill>
                  <a:srgbClr val="1E1E1E"/>
                </a:solidFill>
                <a:latin typeface="Arial Black"/>
                <a:cs typeface="Arial Black"/>
              </a:rPr>
              <a:t>удовлетворены</a:t>
            </a:r>
            <a:r>
              <a:rPr sz="1300" spc="-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lang="ru-RU" sz="1300" spc="-10" dirty="0">
                <a:solidFill>
                  <a:srgbClr val="1E1E1E"/>
                </a:solidFill>
                <a:latin typeface="Arial Black"/>
                <a:cs typeface="Arial Black"/>
              </a:rPr>
              <a:t>Колледжем</a:t>
            </a:r>
            <a:r>
              <a:rPr sz="13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25" dirty="0">
                <a:solidFill>
                  <a:srgbClr val="1E1E1E"/>
                </a:solidFill>
                <a:latin typeface="Arial Black"/>
                <a:cs typeface="Arial Black"/>
              </a:rPr>
              <a:t>как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местом</a:t>
            </a:r>
            <a:r>
              <a:rPr sz="1300" spc="-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dirty="0">
                <a:solidFill>
                  <a:srgbClr val="1E1E1E"/>
                </a:solidFill>
                <a:latin typeface="Arial Black"/>
                <a:cs typeface="Arial Black"/>
              </a:rPr>
              <a:t>своей</a:t>
            </a:r>
            <a:r>
              <a:rPr sz="1300" spc="-3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300" spc="-10" dirty="0">
                <a:solidFill>
                  <a:srgbClr val="1E1E1E"/>
                </a:solidFill>
                <a:latin typeface="Arial Black"/>
                <a:cs typeface="Arial Black"/>
              </a:rPr>
              <a:t>работы</a:t>
            </a:r>
            <a:endParaRPr sz="130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04087" y="6374891"/>
            <a:ext cx="4512945" cy="340360"/>
          </a:xfrm>
          <a:custGeom>
            <a:avLst/>
            <a:gdLst/>
            <a:ahLst/>
            <a:cxnLst/>
            <a:rect l="l" t="t" r="r" b="b"/>
            <a:pathLst>
              <a:path w="4512945" h="340359">
                <a:moveTo>
                  <a:pt x="0" y="56642"/>
                </a:moveTo>
                <a:lnTo>
                  <a:pt x="4451" y="34595"/>
                </a:lnTo>
                <a:lnTo>
                  <a:pt x="16590" y="16590"/>
                </a:lnTo>
                <a:lnTo>
                  <a:pt x="34595" y="4451"/>
                </a:lnTo>
                <a:lnTo>
                  <a:pt x="56642" y="0"/>
                </a:lnTo>
                <a:lnTo>
                  <a:pt x="4455922" y="0"/>
                </a:lnTo>
                <a:lnTo>
                  <a:pt x="4477952" y="4451"/>
                </a:lnTo>
                <a:lnTo>
                  <a:pt x="4495958" y="16590"/>
                </a:lnTo>
                <a:lnTo>
                  <a:pt x="4508107" y="34595"/>
                </a:lnTo>
                <a:lnTo>
                  <a:pt x="4512564" y="56642"/>
                </a:lnTo>
                <a:lnTo>
                  <a:pt x="4512564" y="283210"/>
                </a:lnTo>
                <a:lnTo>
                  <a:pt x="4508107" y="305256"/>
                </a:lnTo>
                <a:lnTo>
                  <a:pt x="4495958" y="323261"/>
                </a:lnTo>
                <a:lnTo>
                  <a:pt x="4477952" y="335400"/>
                </a:lnTo>
                <a:lnTo>
                  <a:pt x="4455922" y="339852"/>
                </a:lnTo>
                <a:lnTo>
                  <a:pt x="56642" y="339852"/>
                </a:lnTo>
                <a:lnTo>
                  <a:pt x="34595" y="335400"/>
                </a:lnTo>
                <a:lnTo>
                  <a:pt x="16590" y="323261"/>
                </a:lnTo>
                <a:lnTo>
                  <a:pt x="4451" y="305256"/>
                </a:lnTo>
                <a:lnTo>
                  <a:pt x="0" y="283210"/>
                </a:lnTo>
                <a:lnTo>
                  <a:pt x="0" y="56642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04087" y="6374891"/>
            <a:ext cx="4512945" cy="3403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340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CES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50" dirty="0">
                <a:solidFill>
                  <a:srgbClr val="1E1E1E"/>
                </a:solidFill>
                <a:latin typeface="Arial Black"/>
                <a:cs typeface="Arial Black"/>
              </a:rPr>
              <a:t>от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80" dirty="0">
                <a:solidFill>
                  <a:srgbClr val="1E1E1E"/>
                </a:solidFill>
                <a:latin typeface="Arial Black"/>
                <a:cs typeface="Arial Black"/>
              </a:rPr>
              <a:t>70</a:t>
            </a:r>
            <a:r>
              <a:rPr sz="14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до</a:t>
            </a:r>
            <a:r>
              <a:rPr sz="14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135" dirty="0">
                <a:solidFill>
                  <a:srgbClr val="1E1E1E"/>
                </a:solidFill>
                <a:latin typeface="Arial Black"/>
                <a:cs typeface="Arial Black"/>
              </a:rPr>
              <a:t>90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235" dirty="0">
                <a:solidFill>
                  <a:srgbClr val="1E1E1E"/>
                </a:solidFill>
                <a:latin typeface="Arial Black"/>
                <a:cs typeface="Arial Black"/>
              </a:rPr>
              <a:t>-</a:t>
            </a:r>
            <a:r>
              <a:rPr sz="1400" spc="33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Отлично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19900" y="6304788"/>
            <a:ext cx="4512945" cy="340360"/>
          </a:xfrm>
          <a:custGeom>
            <a:avLst/>
            <a:gdLst/>
            <a:ahLst/>
            <a:cxnLst/>
            <a:rect l="l" t="t" r="r" b="b"/>
            <a:pathLst>
              <a:path w="4512945" h="340359">
                <a:moveTo>
                  <a:pt x="0" y="56642"/>
                </a:moveTo>
                <a:lnTo>
                  <a:pt x="4456" y="34595"/>
                </a:lnTo>
                <a:lnTo>
                  <a:pt x="16605" y="16590"/>
                </a:lnTo>
                <a:lnTo>
                  <a:pt x="34611" y="4451"/>
                </a:lnTo>
                <a:lnTo>
                  <a:pt x="56642" y="0"/>
                </a:lnTo>
                <a:lnTo>
                  <a:pt x="4455922" y="0"/>
                </a:lnTo>
                <a:lnTo>
                  <a:pt x="4477952" y="4451"/>
                </a:lnTo>
                <a:lnTo>
                  <a:pt x="4495958" y="16590"/>
                </a:lnTo>
                <a:lnTo>
                  <a:pt x="4508107" y="34595"/>
                </a:lnTo>
                <a:lnTo>
                  <a:pt x="4512564" y="56642"/>
                </a:lnTo>
                <a:lnTo>
                  <a:pt x="4512564" y="283210"/>
                </a:lnTo>
                <a:lnTo>
                  <a:pt x="4508107" y="305256"/>
                </a:lnTo>
                <a:lnTo>
                  <a:pt x="4495958" y="323261"/>
                </a:lnTo>
                <a:lnTo>
                  <a:pt x="4477952" y="335400"/>
                </a:lnTo>
                <a:lnTo>
                  <a:pt x="4455922" y="339852"/>
                </a:lnTo>
                <a:lnTo>
                  <a:pt x="56642" y="339852"/>
                </a:lnTo>
                <a:lnTo>
                  <a:pt x="34611" y="335400"/>
                </a:lnTo>
                <a:lnTo>
                  <a:pt x="16605" y="323261"/>
                </a:lnTo>
                <a:lnTo>
                  <a:pt x="4456" y="305256"/>
                </a:lnTo>
                <a:lnTo>
                  <a:pt x="0" y="283210"/>
                </a:lnTo>
                <a:lnTo>
                  <a:pt x="0" y="56642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819900" y="6304788"/>
            <a:ext cx="4512945" cy="34036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330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CSAT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50" dirty="0">
                <a:solidFill>
                  <a:srgbClr val="1E1E1E"/>
                </a:solidFill>
                <a:latin typeface="Arial Black"/>
                <a:cs typeface="Arial Black"/>
              </a:rPr>
              <a:t>от</a:t>
            </a:r>
            <a:r>
              <a:rPr sz="14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60" dirty="0">
                <a:solidFill>
                  <a:srgbClr val="1E1E1E"/>
                </a:solidFill>
                <a:latin typeface="Arial Black"/>
                <a:cs typeface="Arial Black"/>
              </a:rPr>
              <a:t>71</a:t>
            </a:r>
            <a:r>
              <a:rPr sz="14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до</a:t>
            </a:r>
            <a:r>
              <a:rPr sz="14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135" dirty="0">
                <a:solidFill>
                  <a:srgbClr val="1E1E1E"/>
                </a:solidFill>
                <a:latin typeface="Arial Black"/>
                <a:cs typeface="Arial Black"/>
              </a:rPr>
              <a:t>90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235" dirty="0">
                <a:solidFill>
                  <a:srgbClr val="1E1E1E"/>
                </a:solidFill>
                <a:latin typeface="Arial Black"/>
                <a:cs typeface="Arial Black"/>
              </a:rPr>
              <a:t>-</a:t>
            </a:r>
            <a:r>
              <a:rPr sz="1400" spc="3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Отлично</a:t>
            </a:r>
            <a:endParaRPr sz="1400">
              <a:latin typeface="Arial Black"/>
              <a:cs typeface="Arial Blac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728839" y="1729613"/>
            <a:ext cx="2583180" cy="2583180"/>
            <a:chOff x="7728839" y="1729613"/>
            <a:chExt cx="2583180" cy="2583180"/>
          </a:xfrm>
        </p:grpSpPr>
        <p:sp>
          <p:nvSpPr>
            <p:cNvPr id="13" name="object 13"/>
            <p:cNvSpPr/>
            <p:nvPr/>
          </p:nvSpPr>
          <p:spPr>
            <a:xfrm>
              <a:off x="7733411" y="1734185"/>
              <a:ext cx="2573655" cy="2573655"/>
            </a:xfrm>
            <a:custGeom>
              <a:avLst/>
              <a:gdLst/>
              <a:ahLst/>
              <a:cxnLst/>
              <a:rect l="l" t="t" r="r" b="b"/>
              <a:pathLst>
                <a:path w="2573654" h="2573654">
                  <a:moveTo>
                    <a:pt x="1286764" y="0"/>
                  </a:moveTo>
                  <a:lnTo>
                    <a:pt x="1286764" y="360299"/>
                  </a:lnTo>
                  <a:lnTo>
                    <a:pt x="1339367" y="361794"/>
                  </a:lnTo>
                  <a:lnTo>
                    <a:pt x="1391636" y="366256"/>
                  </a:lnTo>
                  <a:lnTo>
                    <a:pt x="1443449" y="373651"/>
                  </a:lnTo>
                  <a:lnTo>
                    <a:pt x="1494686" y="383943"/>
                  </a:lnTo>
                  <a:lnTo>
                    <a:pt x="1545224" y="397097"/>
                  </a:lnTo>
                  <a:lnTo>
                    <a:pt x="1594944" y="413078"/>
                  </a:lnTo>
                  <a:lnTo>
                    <a:pt x="1643723" y="431851"/>
                  </a:lnTo>
                  <a:lnTo>
                    <a:pt x="1691440" y="453380"/>
                  </a:lnTo>
                  <a:lnTo>
                    <a:pt x="1737975" y="477632"/>
                  </a:lnTo>
                  <a:lnTo>
                    <a:pt x="1783207" y="504570"/>
                  </a:lnTo>
                  <a:lnTo>
                    <a:pt x="1822817" y="531136"/>
                  </a:lnTo>
                  <a:lnTo>
                    <a:pt x="1860628" y="559369"/>
                  </a:lnTo>
                  <a:lnTo>
                    <a:pt x="1896621" y="589189"/>
                  </a:lnTo>
                  <a:lnTo>
                    <a:pt x="1930778" y="620514"/>
                  </a:lnTo>
                  <a:lnTo>
                    <a:pt x="1963081" y="653266"/>
                  </a:lnTo>
                  <a:lnTo>
                    <a:pt x="1993512" y="687364"/>
                  </a:lnTo>
                  <a:lnTo>
                    <a:pt x="2022054" y="722727"/>
                  </a:lnTo>
                  <a:lnTo>
                    <a:pt x="2048688" y="759275"/>
                  </a:lnTo>
                  <a:lnTo>
                    <a:pt x="2073397" y="796928"/>
                  </a:lnTo>
                  <a:lnTo>
                    <a:pt x="2096162" y="835606"/>
                  </a:lnTo>
                  <a:lnTo>
                    <a:pt x="2116966" y="875228"/>
                  </a:lnTo>
                  <a:lnTo>
                    <a:pt x="2135791" y="915713"/>
                  </a:lnTo>
                  <a:lnTo>
                    <a:pt x="2152618" y="956983"/>
                  </a:lnTo>
                  <a:lnTo>
                    <a:pt x="2167431" y="998956"/>
                  </a:lnTo>
                  <a:lnTo>
                    <a:pt x="2180211" y="1041552"/>
                  </a:lnTo>
                  <a:lnTo>
                    <a:pt x="2190940" y="1084691"/>
                  </a:lnTo>
                  <a:lnTo>
                    <a:pt x="2199600" y="1128292"/>
                  </a:lnTo>
                  <a:lnTo>
                    <a:pt x="2206174" y="1172275"/>
                  </a:lnTo>
                  <a:lnTo>
                    <a:pt x="2210643" y="1216561"/>
                  </a:lnTo>
                  <a:lnTo>
                    <a:pt x="2212990" y="1261068"/>
                  </a:lnTo>
                  <a:lnTo>
                    <a:pt x="2213196" y="1305716"/>
                  </a:lnTo>
                  <a:lnTo>
                    <a:pt x="2211244" y="1350425"/>
                  </a:lnTo>
                  <a:lnTo>
                    <a:pt x="2207116" y="1395115"/>
                  </a:lnTo>
                  <a:lnTo>
                    <a:pt x="2200794" y="1439705"/>
                  </a:lnTo>
                  <a:lnTo>
                    <a:pt x="2192260" y="1484116"/>
                  </a:lnTo>
                  <a:lnTo>
                    <a:pt x="2181497" y="1528266"/>
                  </a:lnTo>
                  <a:lnTo>
                    <a:pt x="2168485" y="1572076"/>
                  </a:lnTo>
                  <a:lnTo>
                    <a:pt x="2153208" y="1615465"/>
                  </a:lnTo>
                  <a:lnTo>
                    <a:pt x="2135647" y="1658352"/>
                  </a:lnTo>
                  <a:lnTo>
                    <a:pt x="2115784" y="1700659"/>
                  </a:lnTo>
                  <a:lnTo>
                    <a:pt x="2093603" y="1742304"/>
                  </a:lnTo>
                  <a:lnTo>
                    <a:pt x="2069084" y="1783206"/>
                  </a:lnTo>
                  <a:lnTo>
                    <a:pt x="2042517" y="1822818"/>
                  </a:lnTo>
                  <a:lnTo>
                    <a:pt x="2014283" y="1860630"/>
                  </a:lnTo>
                  <a:lnTo>
                    <a:pt x="1984462" y="1896624"/>
                  </a:lnTo>
                  <a:lnTo>
                    <a:pt x="1953134" y="1930783"/>
                  </a:lnTo>
                  <a:lnTo>
                    <a:pt x="1920380" y="1963089"/>
                  </a:lnTo>
                  <a:lnTo>
                    <a:pt x="1886279" y="1993523"/>
                  </a:lnTo>
                  <a:lnTo>
                    <a:pt x="1850912" y="2022068"/>
                  </a:lnTo>
                  <a:lnTo>
                    <a:pt x="1814359" y="2048706"/>
                  </a:lnTo>
                  <a:lnTo>
                    <a:pt x="1776701" y="2073418"/>
                  </a:lnTo>
                  <a:lnTo>
                    <a:pt x="1738019" y="2096188"/>
                  </a:lnTo>
                  <a:lnTo>
                    <a:pt x="1698392" y="2116995"/>
                  </a:lnTo>
                  <a:lnTo>
                    <a:pt x="1657900" y="2135824"/>
                  </a:lnTo>
                  <a:lnTo>
                    <a:pt x="1616625" y="2152656"/>
                  </a:lnTo>
                  <a:lnTo>
                    <a:pt x="1574646" y="2167472"/>
                  </a:lnTo>
                  <a:lnTo>
                    <a:pt x="1532045" y="2180255"/>
                  </a:lnTo>
                  <a:lnTo>
                    <a:pt x="1488900" y="2190988"/>
                  </a:lnTo>
                  <a:lnTo>
                    <a:pt x="1445293" y="2199651"/>
                  </a:lnTo>
                  <a:lnTo>
                    <a:pt x="1401303" y="2206227"/>
                  </a:lnTo>
                  <a:lnTo>
                    <a:pt x="1357012" y="2210698"/>
                  </a:lnTo>
                  <a:lnTo>
                    <a:pt x="1312500" y="2213046"/>
                  </a:lnTo>
                  <a:lnTo>
                    <a:pt x="1267846" y="2213253"/>
                  </a:lnTo>
                  <a:lnTo>
                    <a:pt x="1223131" y="2211301"/>
                  </a:lnTo>
                  <a:lnTo>
                    <a:pt x="1178437" y="2207172"/>
                  </a:lnTo>
                  <a:lnTo>
                    <a:pt x="1133842" y="2200848"/>
                  </a:lnTo>
                  <a:lnTo>
                    <a:pt x="1089427" y="2192311"/>
                  </a:lnTo>
                  <a:lnTo>
                    <a:pt x="1045273" y="2181544"/>
                  </a:lnTo>
                  <a:lnTo>
                    <a:pt x="1001460" y="2168527"/>
                  </a:lnTo>
                  <a:lnTo>
                    <a:pt x="958068" y="2153244"/>
                  </a:lnTo>
                  <a:lnTo>
                    <a:pt x="915178" y="2135676"/>
                  </a:lnTo>
                  <a:lnTo>
                    <a:pt x="872870" y="2115805"/>
                  </a:lnTo>
                  <a:lnTo>
                    <a:pt x="831224" y="2093614"/>
                  </a:lnTo>
                  <a:lnTo>
                    <a:pt x="790321" y="2069083"/>
                  </a:lnTo>
                  <a:lnTo>
                    <a:pt x="750710" y="2042517"/>
                  </a:lnTo>
                  <a:lnTo>
                    <a:pt x="712899" y="2014283"/>
                  </a:lnTo>
                  <a:lnTo>
                    <a:pt x="676906" y="1984462"/>
                  </a:lnTo>
                  <a:lnTo>
                    <a:pt x="642749" y="1953134"/>
                  </a:lnTo>
                  <a:lnTo>
                    <a:pt x="610446" y="1920380"/>
                  </a:lnTo>
                  <a:lnTo>
                    <a:pt x="580015" y="1886279"/>
                  </a:lnTo>
                  <a:lnTo>
                    <a:pt x="551473" y="1850912"/>
                  </a:lnTo>
                  <a:lnTo>
                    <a:pt x="524839" y="1814359"/>
                  </a:lnTo>
                  <a:lnTo>
                    <a:pt x="500130" y="1776701"/>
                  </a:lnTo>
                  <a:lnTo>
                    <a:pt x="477365" y="1738019"/>
                  </a:lnTo>
                  <a:lnTo>
                    <a:pt x="456561" y="1698392"/>
                  </a:lnTo>
                  <a:lnTo>
                    <a:pt x="437736" y="1657900"/>
                  </a:lnTo>
                  <a:lnTo>
                    <a:pt x="420909" y="1616625"/>
                  </a:lnTo>
                  <a:lnTo>
                    <a:pt x="406096" y="1574646"/>
                  </a:lnTo>
                  <a:lnTo>
                    <a:pt x="393316" y="1532045"/>
                  </a:lnTo>
                  <a:lnTo>
                    <a:pt x="382587" y="1488900"/>
                  </a:lnTo>
                  <a:lnTo>
                    <a:pt x="373927" y="1445293"/>
                  </a:lnTo>
                  <a:lnTo>
                    <a:pt x="367353" y="1401303"/>
                  </a:lnTo>
                  <a:lnTo>
                    <a:pt x="362884" y="1357012"/>
                  </a:lnTo>
                  <a:lnTo>
                    <a:pt x="360537" y="1312500"/>
                  </a:lnTo>
                  <a:lnTo>
                    <a:pt x="360331" y="1267846"/>
                  </a:lnTo>
                  <a:lnTo>
                    <a:pt x="362283" y="1223131"/>
                  </a:lnTo>
                  <a:lnTo>
                    <a:pt x="366411" y="1178437"/>
                  </a:lnTo>
                  <a:lnTo>
                    <a:pt x="372733" y="1133842"/>
                  </a:lnTo>
                  <a:lnTo>
                    <a:pt x="381267" y="1089427"/>
                  </a:lnTo>
                  <a:lnTo>
                    <a:pt x="392030" y="1045273"/>
                  </a:lnTo>
                  <a:lnTo>
                    <a:pt x="405042" y="1001460"/>
                  </a:lnTo>
                  <a:lnTo>
                    <a:pt x="420319" y="958068"/>
                  </a:lnTo>
                  <a:lnTo>
                    <a:pt x="437880" y="915178"/>
                  </a:lnTo>
                  <a:lnTo>
                    <a:pt x="457743" y="872870"/>
                  </a:lnTo>
                  <a:lnTo>
                    <a:pt x="479924" y="831224"/>
                  </a:lnTo>
                  <a:lnTo>
                    <a:pt x="504444" y="790320"/>
                  </a:lnTo>
                  <a:lnTo>
                    <a:pt x="200279" y="597280"/>
                  </a:lnTo>
                  <a:lnTo>
                    <a:pt x="174937" y="638937"/>
                  </a:lnTo>
                  <a:lnTo>
                    <a:pt x="151245" y="681424"/>
                  </a:lnTo>
                  <a:lnTo>
                    <a:pt x="129218" y="724692"/>
                  </a:lnTo>
                  <a:lnTo>
                    <a:pt x="108871" y="768692"/>
                  </a:lnTo>
                  <a:lnTo>
                    <a:pt x="90217" y="813373"/>
                  </a:lnTo>
                  <a:lnTo>
                    <a:pt x="73270" y="858687"/>
                  </a:lnTo>
                  <a:lnTo>
                    <a:pt x="58047" y="904583"/>
                  </a:lnTo>
                  <a:lnTo>
                    <a:pt x="44560" y="951013"/>
                  </a:lnTo>
                  <a:lnTo>
                    <a:pt x="32824" y="997925"/>
                  </a:lnTo>
                  <a:lnTo>
                    <a:pt x="22855" y="1045271"/>
                  </a:lnTo>
                  <a:lnTo>
                    <a:pt x="14665" y="1093000"/>
                  </a:lnTo>
                  <a:lnTo>
                    <a:pt x="8271" y="1141064"/>
                  </a:lnTo>
                  <a:lnTo>
                    <a:pt x="3685" y="1189412"/>
                  </a:lnTo>
                  <a:lnTo>
                    <a:pt x="923" y="1237995"/>
                  </a:lnTo>
                  <a:lnTo>
                    <a:pt x="0" y="1286764"/>
                  </a:lnTo>
                  <a:lnTo>
                    <a:pt x="887" y="1335006"/>
                  </a:lnTo>
                  <a:lnTo>
                    <a:pt x="3529" y="1382800"/>
                  </a:lnTo>
                  <a:lnTo>
                    <a:pt x="7894" y="1430115"/>
                  </a:lnTo>
                  <a:lnTo>
                    <a:pt x="13951" y="1476919"/>
                  </a:lnTo>
                  <a:lnTo>
                    <a:pt x="21669" y="1523182"/>
                  </a:lnTo>
                  <a:lnTo>
                    <a:pt x="31016" y="1568872"/>
                  </a:lnTo>
                  <a:lnTo>
                    <a:pt x="41963" y="1613958"/>
                  </a:lnTo>
                  <a:lnTo>
                    <a:pt x="54477" y="1658410"/>
                  </a:lnTo>
                  <a:lnTo>
                    <a:pt x="68528" y="1702195"/>
                  </a:lnTo>
                  <a:lnTo>
                    <a:pt x="84085" y="1745283"/>
                  </a:lnTo>
                  <a:lnTo>
                    <a:pt x="101115" y="1787644"/>
                  </a:lnTo>
                  <a:lnTo>
                    <a:pt x="119589" y="1829245"/>
                  </a:lnTo>
                  <a:lnTo>
                    <a:pt x="139476" y="1870055"/>
                  </a:lnTo>
                  <a:lnTo>
                    <a:pt x="160743" y="1910044"/>
                  </a:lnTo>
                  <a:lnTo>
                    <a:pt x="183361" y="1949181"/>
                  </a:lnTo>
                  <a:lnTo>
                    <a:pt x="207297" y="1987434"/>
                  </a:lnTo>
                  <a:lnTo>
                    <a:pt x="232521" y="2024772"/>
                  </a:lnTo>
                  <a:lnTo>
                    <a:pt x="259002" y="2061165"/>
                  </a:lnTo>
                  <a:lnTo>
                    <a:pt x="286709" y="2096581"/>
                  </a:lnTo>
                  <a:lnTo>
                    <a:pt x="315610" y="2130988"/>
                  </a:lnTo>
                  <a:lnTo>
                    <a:pt x="345675" y="2164357"/>
                  </a:lnTo>
                  <a:lnTo>
                    <a:pt x="376872" y="2196655"/>
                  </a:lnTo>
                  <a:lnTo>
                    <a:pt x="409170" y="2227852"/>
                  </a:lnTo>
                  <a:lnTo>
                    <a:pt x="442539" y="2257917"/>
                  </a:lnTo>
                  <a:lnTo>
                    <a:pt x="476946" y="2286818"/>
                  </a:lnTo>
                  <a:lnTo>
                    <a:pt x="512362" y="2314525"/>
                  </a:lnTo>
                  <a:lnTo>
                    <a:pt x="548755" y="2341006"/>
                  </a:lnTo>
                  <a:lnTo>
                    <a:pt x="586093" y="2366230"/>
                  </a:lnTo>
                  <a:lnTo>
                    <a:pt x="624346" y="2390166"/>
                  </a:lnTo>
                  <a:lnTo>
                    <a:pt x="663483" y="2412784"/>
                  </a:lnTo>
                  <a:lnTo>
                    <a:pt x="703472" y="2434051"/>
                  </a:lnTo>
                  <a:lnTo>
                    <a:pt x="744282" y="2453938"/>
                  </a:lnTo>
                  <a:lnTo>
                    <a:pt x="785883" y="2472412"/>
                  </a:lnTo>
                  <a:lnTo>
                    <a:pt x="828244" y="2489442"/>
                  </a:lnTo>
                  <a:lnTo>
                    <a:pt x="871332" y="2504999"/>
                  </a:lnTo>
                  <a:lnTo>
                    <a:pt x="915117" y="2519050"/>
                  </a:lnTo>
                  <a:lnTo>
                    <a:pt x="959569" y="2531564"/>
                  </a:lnTo>
                  <a:lnTo>
                    <a:pt x="1004655" y="2542511"/>
                  </a:lnTo>
                  <a:lnTo>
                    <a:pt x="1050345" y="2551858"/>
                  </a:lnTo>
                  <a:lnTo>
                    <a:pt x="1096608" y="2559576"/>
                  </a:lnTo>
                  <a:lnTo>
                    <a:pt x="1143412" y="2565633"/>
                  </a:lnTo>
                  <a:lnTo>
                    <a:pt x="1190727" y="2569998"/>
                  </a:lnTo>
                  <a:lnTo>
                    <a:pt x="1238521" y="2572640"/>
                  </a:lnTo>
                  <a:lnTo>
                    <a:pt x="1286764" y="2573528"/>
                  </a:lnTo>
                  <a:lnTo>
                    <a:pt x="1335006" y="2572640"/>
                  </a:lnTo>
                  <a:lnTo>
                    <a:pt x="1382800" y="2569998"/>
                  </a:lnTo>
                  <a:lnTo>
                    <a:pt x="1430115" y="2565633"/>
                  </a:lnTo>
                  <a:lnTo>
                    <a:pt x="1476919" y="2559576"/>
                  </a:lnTo>
                  <a:lnTo>
                    <a:pt x="1523182" y="2551858"/>
                  </a:lnTo>
                  <a:lnTo>
                    <a:pt x="1568872" y="2542511"/>
                  </a:lnTo>
                  <a:lnTo>
                    <a:pt x="1613958" y="2531564"/>
                  </a:lnTo>
                  <a:lnTo>
                    <a:pt x="1658410" y="2519050"/>
                  </a:lnTo>
                  <a:lnTo>
                    <a:pt x="1702195" y="2504999"/>
                  </a:lnTo>
                  <a:lnTo>
                    <a:pt x="1745283" y="2489442"/>
                  </a:lnTo>
                  <a:lnTo>
                    <a:pt x="1787644" y="2472412"/>
                  </a:lnTo>
                  <a:lnTo>
                    <a:pt x="1829245" y="2453938"/>
                  </a:lnTo>
                  <a:lnTo>
                    <a:pt x="1870055" y="2434051"/>
                  </a:lnTo>
                  <a:lnTo>
                    <a:pt x="1910044" y="2412784"/>
                  </a:lnTo>
                  <a:lnTo>
                    <a:pt x="1949181" y="2390166"/>
                  </a:lnTo>
                  <a:lnTo>
                    <a:pt x="1987434" y="2366230"/>
                  </a:lnTo>
                  <a:lnTo>
                    <a:pt x="2024772" y="2341006"/>
                  </a:lnTo>
                  <a:lnTo>
                    <a:pt x="2061165" y="2314525"/>
                  </a:lnTo>
                  <a:lnTo>
                    <a:pt x="2096581" y="2286818"/>
                  </a:lnTo>
                  <a:lnTo>
                    <a:pt x="2130988" y="2257917"/>
                  </a:lnTo>
                  <a:lnTo>
                    <a:pt x="2164357" y="2227852"/>
                  </a:lnTo>
                  <a:lnTo>
                    <a:pt x="2196655" y="2196655"/>
                  </a:lnTo>
                  <a:lnTo>
                    <a:pt x="2227852" y="2164357"/>
                  </a:lnTo>
                  <a:lnTo>
                    <a:pt x="2257917" y="2130988"/>
                  </a:lnTo>
                  <a:lnTo>
                    <a:pt x="2286818" y="2096581"/>
                  </a:lnTo>
                  <a:lnTo>
                    <a:pt x="2314525" y="2061165"/>
                  </a:lnTo>
                  <a:lnTo>
                    <a:pt x="2341006" y="2024772"/>
                  </a:lnTo>
                  <a:lnTo>
                    <a:pt x="2366230" y="1987434"/>
                  </a:lnTo>
                  <a:lnTo>
                    <a:pt x="2390166" y="1949181"/>
                  </a:lnTo>
                  <a:lnTo>
                    <a:pt x="2412784" y="1910044"/>
                  </a:lnTo>
                  <a:lnTo>
                    <a:pt x="2434051" y="1870055"/>
                  </a:lnTo>
                  <a:lnTo>
                    <a:pt x="2453938" y="1829245"/>
                  </a:lnTo>
                  <a:lnTo>
                    <a:pt x="2472412" y="1787644"/>
                  </a:lnTo>
                  <a:lnTo>
                    <a:pt x="2489442" y="1745283"/>
                  </a:lnTo>
                  <a:lnTo>
                    <a:pt x="2504999" y="1702195"/>
                  </a:lnTo>
                  <a:lnTo>
                    <a:pt x="2519050" y="1658410"/>
                  </a:lnTo>
                  <a:lnTo>
                    <a:pt x="2531564" y="1613958"/>
                  </a:lnTo>
                  <a:lnTo>
                    <a:pt x="2542511" y="1568872"/>
                  </a:lnTo>
                  <a:lnTo>
                    <a:pt x="2551858" y="1523182"/>
                  </a:lnTo>
                  <a:lnTo>
                    <a:pt x="2559576" y="1476919"/>
                  </a:lnTo>
                  <a:lnTo>
                    <a:pt x="2565633" y="1430115"/>
                  </a:lnTo>
                  <a:lnTo>
                    <a:pt x="2569998" y="1382800"/>
                  </a:lnTo>
                  <a:lnTo>
                    <a:pt x="2572640" y="1335006"/>
                  </a:lnTo>
                  <a:lnTo>
                    <a:pt x="2573528" y="1286764"/>
                  </a:lnTo>
                  <a:lnTo>
                    <a:pt x="2572640" y="1238521"/>
                  </a:lnTo>
                  <a:lnTo>
                    <a:pt x="2569998" y="1190727"/>
                  </a:lnTo>
                  <a:lnTo>
                    <a:pt x="2565633" y="1143412"/>
                  </a:lnTo>
                  <a:lnTo>
                    <a:pt x="2559576" y="1096608"/>
                  </a:lnTo>
                  <a:lnTo>
                    <a:pt x="2551858" y="1050345"/>
                  </a:lnTo>
                  <a:lnTo>
                    <a:pt x="2542511" y="1004655"/>
                  </a:lnTo>
                  <a:lnTo>
                    <a:pt x="2531564" y="959569"/>
                  </a:lnTo>
                  <a:lnTo>
                    <a:pt x="2519050" y="915117"/>
                  </a:lnTo>
                  <a:lnTo>
                    <a:pt x="2504999" y="871332"/>
                  </a:lnTo>
                  <a:lnTo>
                    <a:pt x="2489442" y="828244"/>
                  </a:lnTo>
                  <a:lnTo>
                    <a:pt x="2472412" y="785883"/>
                  </a:lnTo>
                  <a:lnTo>
                    <a:pt x="2453938" y="744282"/>
                  </a:lnTo>
                  <a:lnTo>
                    <a:pt x="2434051" y="703472"/>
                  </a:lnTo>
                  <a:lnTo>
                    <a:pt x="2412784" y="663483"/>
                  </a:lnTo>
                  <a:lnTo>
                    <a:pt x="2390166" y="624346"/>
                  </a:lnTo>
                  <a:lnTo>
                    <a:pt x="2366230" y="586093"/>
                  </a:lnTo>
                  <a:lnTo>
                    <a:pt x="2341006" y="548755"/>
                  </a:lnTo>
                  <a:lnTo>
                    <a:pt x="2314525" y="512362"/>
                  </a:lnTo>
                  <a:lnTo>
                    <a:pt x="2286818" y="476946"/>
                  </a:lnTo>
                  <a:lnTo>
                    <a:pt x="2257917" y="442539"/>
                  </a:lnTo>
                  <a:lnTo>
                    <a:pt x="2227852" y="409170"/>
                  </a:lnTo>
                  <a:lnTo>
                    <a:pt x="2196655" y="376872"/>
                  </a:lnTo>
                  <a:lnTo>
                    <a:pt x="2164357" y="345675"/>
                  </a:lnTo>
                  <a:lnTo>
                    <a:pt x="2130988" y="315610"/>
                  </a:lnTo>
                  <a:lnTo>
                    <a:pt x="2096581" y="286709"/>
                  </a:lnTo>
                  <a:lnTo>
                    <a:pt x="2061165" y="259002"/>
                  </a:lnTo>
                  <a:lnTo>
                    <a:pt x="2024772" y="232521"/>
                  </a:lnTo>
                  <a:lnTo>
                    <a:pt x="1987434" y="207297"/>
                  </a:lnTo>
                  <a:lnTo>
                    <a:pt x="1949181" y="183361"/>
                  </a:lnTo>
                  <a:lnTo>
                    <a:pt x="1910044" y="160743"/>
                  </a:lnTo>
                  <a:lnTo>
                    <a:pt x="1870055" y="139476"/>
                  </a:lnTo>
                  <a:lnTo>
                    <a:pt x="1829245" y="119589"/>
                  </a:lnTo>
                  <a:lnTo>
                    <a:pt x="1787644" y="101115"/>
                  </a:lnTo>
                  <a:lnTo>
                    <a:pt x="1745283" y="84085"/>
                  </a:lnTo>
                  <a:lnTo>
                    <a:pt x="1702195" y="68528"/>
                  </a:lnTo>
                  <a:lnTo>
                    <a:pt x="1658410" y="54477"/>
                  </a:lnTo>
                  <a:lnTo>
                    <a:pt x="1613958" y="41963"/>
                  </a:lnTo>
                  <a:lnTo>
                    <a:pt x="1568872" y="31016"/>
                  </a:lnTo>
                  <a:lnTo>
                    <a:pt x="1523182" y="21669"/>
                  </a:lnTo>
                  <a:lnTo>
                    <a:pt x="1476919" y="13951"/>
                  </a:lnTo>
                  <a:lnTo>
                    <a:pt x="1430115" y="7894"/>
                  </a:lnTo>
                  <a:lnTo>
                    <a:pt x="1382800" y="3529"/>
                  </a:lnTo>
                  <a:lnTo>
                    <a:pt x="1335006" y="887"/>
                  </a:lnTo>
                  <a:lnTo>
                    <a:pt x="128676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3411" y="1734185"/>
              <a:ext cx="2573655" cy="2573655"/>
            </a:xfrm>
            <a:custGeom>
              <a:avLst/>
              <a:gdLst/>
              <a:ahLst/>
              <a:cxnLst/>
              <a:rect l="l" t="t" r="r" b="b"/>
              <a:pathLst>
                <a:path w="2573654" h="2573654">
                  <a:moveTo>
                    <a:pt x="1286764" y="0"/>
                  </a:moveTo>
                  <a:lnTo>
                    <a:pt x="1335006" y="887"/>
                  </a:lnTo>
                  <a:lnTo>
                    <a:pt x="1382800" y="3529"/>
                  </a:lnTo>
                  <a:lnTo>
                    <a:pt x="1430115" y="7894"/>
                  </a:lnTo>
                  <a:lnTo>
                    <a:pt x="1476919" y="13951"/>
                  </a:lnTo>
                  <a:lnTo>
                    <a:pt x="1523182" y="21669"/>
                  </a:lnTo>
                  <a:lnTo>
                    <a:pt x="1568872" y="31016"/>
                  </a:lnTo>
                  <a:lnTo>
                    <a:pt x="1613958" y="41963"/>
                  </a:lnTo>
                  <a:lnTo>
                    <a:pt x="1658410" y="54477"/>
                  </a:lnTo>
                  <a:lnTo>
                    <a:pt x="1702195" y="68528"/>
                  </a:lnTo>
                  <a:lnTo>
                    <a:pt x="1745283" y="84085"/>
                  </a:lnTo>
                  <a:lnTo>
                    <a:pt x="1787644" y="101115"/>
                  </a:lnTo>
                  <a:lnTo>
                    <a:pt x="1829245" y="119589"/>
                  </a:lnTo>
                  <a:lnTo>
                    <a:pt x="1870055" y="139476"/>
                  </a:lnTo>
                  <a:lnTo>
                    <a:pt x="1910044" y="160743"/>
                  </a:lnTo>
                  <a:lnTo>
                    <a:pt x="1949181" y="183361"/>
                  </a:lnTo>
                  <a:lnTo>
                    <a:pt x="1987434" y="207297"/>
                  </a:lnTo>
                  <a:lnTo>
                    <a:pt x="2024772" y="232521"/>
                  </a:lnTo>
                  <a:lnTo>
                    <a:pt x="2061165" y="259002"/>
                  </a:lnTo>
                  <a:lnTo>
                    <a:pt x="2096581" y="286709"/>
                  </a:lnTo>
                  <a:lnTo>
                    <a:pt x="2130988" y="315610"/>
                  </a:lnTo>
                  <a:lnTo>
                    <a:pt x="2164357" y="345675"/>
                  </a:lnTo>
                  <a:lnTo>
                    <a:pt x="2196655" y="376872"/>
                  </a:lnTo>
                  <a:lnTo>
                    <a:pt x="2227852" y="409170"/>
                  </a:lnTo>
                  <a:lnTo>
                    <a:pt x="2257917" y="442539"/>
                  </a:lnTo>
                  <a:lnTo>
                    <a:pt x="2286818" y="476946"/>
                  </a:lnTo>
                  <a:lnTo>
                    <a:pt x="2314525" y="512362"/>
                  </a:lnTo>
                  <a:lnTo>
                    <a:pt x="2341006" y="548755"/>
                  </a:lnTo>
                  <a:lnTo>
                    <a:pt x="2366230" y="586093"/>
                  </a:lnTo>
                  <a:lnTo>
                    <a:pt x="2390166" y="624346"/>
                  </a:lnTo>
                  <a:lnTo>
                    <a:pt x="2412784" y="663483"/>
                  </a:lnTo>
                  <a:lnTo>
                    <a:pt x="2434051" y="703472"/>
                  </a:lnTo>
                  <a:lnTo>
                    <a:pt x="2453938" y="744282"/>
                  </a:lnTo>
                  <a:lnTo>
                    <a:pt x="2472412" y="785883"/>
                  </a:lnTo>
                  <a:lnTo>
                    <a:pt x="2489442" y="828244"/>
                  </a:lnTo>
                  <a:lnTo>
                    <a:pt x="2504999" y="871332"/>
                  </a:lnTo>
                  <a:lnTo>
                    <a:pt x="2519050" y="915117"/>
                  </a:lnTo>
                  <a:lnTo>
                    <a:pt x="2531564" y="959569"/>
                  </a:lnTo>
                  <a:lnTo>
                    <a:pt x="2542511" y="1004655"/>
                  </a:lnTo>
                  <a:lnTo>
                    <a:pt x="2551858" y="1050345"/>
                  </a:lnTo>
                  <a:lnTo>
                    <a:pt x="2559576" y="1096608"/>
                  </a:lnTo>
                  <a:lnTo>
                    <a:pt x="2565633" y="1143412"/>
                  </a:lnTo>
                  <a:lnTo>
                    <a:pt x="2569998" y="1190727"/>
                  </a:lnTo>
                  <a:lnTo>
                    <a:pt x="2572640" y="1238521"/>
                  </a:lnTo>
                  <a:lnTo>
                    <a:pt x="2573528" y="1286764"/>
                  </a:lnTo>
                  <a:lnTo>
                    <a:pt x="2572640" y="1335006"/>
                  </a:lnTo>
                  <a:lnTo>
                    <a:pt x="2569998" y="1382800"/>
                  </a:lnTo>
                  <a:lnTo>
                    <a:pt x="2565633" y="1430115"/>
                  </a:lnTo>
                  <a:lnTo>
                    <a:pt x="2559576" y="1476919"/>
                  </a:lnTo>
                  <a:lnTo>
                    <a:pt x="2551858" y="1523182"/>
                  </a:lnTo>
                  <a:lnTo>
                    <a:pt x="2542511" y="1568872"/>
                  </a:lnTo>
                  <a:lnTo>
                    <a:pt x="2531564" y="1613958"/>
                  </a:lnTo>
                  <a:lnTo>
                    <a:pt x="2519050" y="1658410"/>
                  </a:lnTo>
                  <a:lnTo>
                    <a:pt x="2504999" y="1702195"/>
                  </a:lnTo>
                  <a:lnTo>
                    <a:pt x="2489442" y="1745283"/>
                  </a:lnTo>
                  <a:lnTo>
                    <a:pt x="2472412" y="1787644"/>
                  </a:lnTo>
                  <a:lnTo>
                    <a:pt x="2453938" y="1829245"/>
                  </a:lnTo>
                  <a:lnTo>
                    <a:pt x="2434051" y="1870055"/>
                  </a:lnTo>
                  <a:lnTo>
                    <a:pt x="2412784" y="1910044"/>
                  </a:lnTo>
                  <a:lnTo>
                    <a:pt x="2390166" y="1949181"/>
                  </a:lnTo>
                  <a:lnTo>
                    <a:pt x="2366230" y="1987434"/>
                  </a:lnTo>
                  <a:lnTo>
                    <a:pt x="2341006" y="2024772"/>
                  </a:lnTo>
                  <a:lnTo>
                    <a:pt x="2314525" y="2061165"/>
                  </a:lnTo>
                  <a:lnTo>
                    <a:pt x="2286818" y="2096581"/>
                  </a:lnTo>
                  <a:lnTo>
                    <a:pt x="2257917" y="2130988"/>
                  </a:lnTo>
                  <a:lnTo>
                    <a:pt x="2227852" y="2164357"/>
                  </a:lnTo>
                  <a:lnTo>
                    <a:pt x="2196655" y="2196655"/>
                  </a:lnTo>
                  <a:lnTo>
                    <a:pt x="2164357" y="2227852"/>
                  </a:lnTo>
                  <a:lnTo>
                    <a:pt x="2130988" y="2257917"/>
                  </a:lnTo>
                  <a:lnTo>
                    <a:pt x="2096581" y="2286818"/>
                  </a:lnTo>
                  <a:lnTo>
                    <a:pt x="2061165" y="2314525"/>
                  </a:lnTo>
                  <a:lnTo>
                    <a:pt x="2024772" y="2341006"/>
                  </a:lnTo>
                  <a:lnTo>
                    <a:pt x="1987434" y="2366230"/>
                  </a:lnTo>
                  <a:lnTo>
                    <a:pt x="1949181" y="2390166"/>
                  </a:lnTo>
                  <a:lnTo>
                    <a:pt x="1910044" y="2412784"/>
                  </a:lnTo>
                  <a:lnTo>
                    <a:pt x="1870055" y="2434051"/>
                  </a:lnTo>
                  <a:lnTo>
                    <a:pt x="1829245" y="2453938"/>
                  </a:lnTo>
                  <a:lnTo>
                    <a:pt x="1787644" y="2472412"/>
                  </a:lnTo>
                  <a:lnTo>
                    <a:pt x="1745283" y="2489442"/>
                  </a:lnTo>
                  <a:lnTo>
                    <a:pt x="1702195" y="2504999"/>
                  </a:lnTo>
                  <a:lnTo>
                    <a:pt x="1658410" y="2519050"/>
                  </a:lnTo>
                  <a:lnTo>
                    <a:pt x="1613958" y="2531564"/>
                  </a:lnTo>
                  <a:lnTo>
                    <a:pt x="1568872" y="2542511"/>
                  </a:lnTo>
                  <a:lnTo>
                    <a:pt x="1523182" y="2551858"/>
                  </a:lnTo>
                  <a:lnTo>
                    <a:pt x="1476919" y="2559576"/>
                  </a:lnTo>
                  <a:lnTo>
                    <a:pt x="1430115" y="2565633"/>
                  </a:lnTo>
                  <a:lnTo>
                    <a:pt x="1382800" y="2569998"/>
                  </a:lnTo>
                  <a:lnTo>
                    <a:pt x="1335006" y="2572640"/>
                  </a:lnTo>
                  <a:lnTo>
                    <a:pt x="1286764" y="2573528"/>
                  </a:lnTo>
                  <a:lnTo>
                    <a:pt x="1238521" y="2572640"/>
                  </a:lnTo>
                  <a:lnTo>
                    <a:pt x="1190727" y="2569998"/>
                  </a:lnTo>
                  <a:lnTo>
                    <a:pt x="1143412" y="2565633"/>
                  </a:lnTo>
                  <a:lnTo>
                    <a:pt x="1096608" y="2559576"/>
                  </a:lnTo>
                  <a:lnTo>
                    <a:pt x="1050345" y="2551858"/>
                  </a:lnTo>
                  <a:lnTo>
                    <a:pt x="1004655" y="2542511"/>
                  </a:lnTo>
                  <a:lnTo>
                    <a:pt x="959569" y="2531564"/>
                  </a:lnTo>
                  <a:lnTo>
                    <a:pt x="915117" y="2519050"/>
                  </a:lnTo>
                  <a:lnTo>
                    <a:pt x="871332" y="2504999"/>
                  </a:lnTo>
                  <a:lnTo>
                    <a:pt x="828244" y="2489442"/>
                  </a:lnTo>
                  <a:lnTo>
                    <a:pt x="785883" y="2472412"/>
                  </a:lnTo>
                  <a:lnTo>
                    <a:pt x="744282" y="2453938"/>
                  </a:lnTo>
                  <a:lnTo>
                    <a:pt x="703472" y="2434051"/>
                  </a:lnTo>
                  <a:lnTo>
                    <a:pt x="663483" y="2412784"/>
                  </a:lnTo>
                  <a:lnTo>
                    <a:pt x="624346" y="2390166"/>
                  </a:lnTo>
                  <a:lnTo>
                    <a:pt x="586093" y="2366230"/>
                  </a:lnTo>
                  <a:lnTo>
                    <a:pt x="548755" y="2341006"/>
                  </a:lnTo>
                  <a:lnTo>
                    <a:pt x="512362" y="2314525"/>
                  </a:lnTo>
                  <a:lnTo>
                    <a:pt x="476946" y="2286818"/>
                  </a:lnTo>
                  <a:lnTo>
                    <a:pt x="442539" y="2257917"/>
                  </a:lnTo>
                  <a:lnTo>
                    <a:pt x="409170" y="2227852"/>
                  </a:lnTo>
                  <a:lnTo>
                    <a:pt x="376872" y="2196655"/>
                  </a:lnTo>
                  <a:lnTo>
                    <a:pt x="345675" y="2164357"/>
                  </a:lnTo>
                  <a:lnTo>
                    <a:pt x="315610" y="2130988"/>
                  </a:lnTo>
                  <a:lnTo>
                    <a:pt x="286709" y="2096581"/>
                  </a:lnTo>
                  <a:lnTo>
                    <a:pt x="259002" y="2061165"/>
                  </a:lnTo>
                  <a:lnTo>
                    <a:pt x="232521" y="2024772"/>
                  </a:lnTo>
                  <a:lnTo>
                    <a:pt x="207297" y="1987434"/>
                  </a:lnTo>
                  <a:lnTo>
                    <a:pt x="183361" y="1949181"/>
                  </a:lnTo>
                  <a:lnTo>
                    <a:pt x="160743" y="1910044"/>
                  </a:lnTo>
                  <a:lnTo>
                    <a:pt x="139476" y="1870055"/>
                  </a:lnTo>
                  <a:lnTo>
                    <a:pt x="119589" y="1829245"/>
                  </a:lnTo>
                  <a:lnTo>
                    <a:pt x="101115" y="1787644"/>
                  </a:lnTo>
                  <a:lnTo>
                    <a:pt x="84085" y="1745283"/>
                  </a:lnTo>
                  <a:lnTo>
                    <a:pt x="68528" y="1702195"/>
                  </a:lnTo>
                  <a:lnTo>
                    <a:pt x="54477" y="1658410"/>
                  </a:lnTo>
                  <a:lnTo>
                    <a:pt x="41963" y="1613958"/>
                  </a:lnTo>
                  <a:lnTo>
                    <a:pt x="31016" y="1568872"/>
                  </a:lnTo>
                  <a:lnTo>
                    <a:pt x="21669" y="1523182"/>
                  </a:lnTo>
                  <a:lnTo>
                    <a:pt x="13951" y="1476919"/>
                  </a:lnTo>
                  <a:lnTo>
                    <a:pt x="7894" y="1430115"/>
                  </a:lnTo>
                  <a:lnTo>
                    <a:pt x="3529" y="1382800"/>
                  </a:lnTo>
                  <a:lnTo>
                    <a:pt x="887" y="1335006"/>
                  </a:lnTo>
                  <a:lnTo>
                    <a:pt x="0" y="1286764"/>
                  </a:lnTo>
                  <a:lnTo>
                    <a:pt x="923" y="1237995"/>
                  </a:lnTo>
                  <a:lnTo>
                    <a:pt x="3685" y="1189412"/>
                  </a:lnTo>
                  <a:lnTo>
                    <a:pt x="8271" y="1141064"/>
                  </a:lnTo>
                  <a:lnTo>
                    <a:pt x="14665" y="1093000"/>
                  </a:lnTo>
                  <a:lnTo>
                    <a:pt x="22855" y="1045271"/>
                  </a:lnTo>
                  <a:lnTo>
                    <a:pt x="32824" y="997925"/>
                  </a:lnTo>
                  <a:lnTo>
                    <a:pt x="44560" y="951013"/>
                  </a:lnTo>
                  <a:lnTo>
                    <a:pt x="58047" y="904583"/>
                  </a:lnTo>
                  <a:lnTo>
                    <a:pt x="73270" y="858687"/>
                  </a:lnTo>
                  <a:lnTo>
                    <a:pt x="90217" y="813373"/>
                  </a:lnTo>
                  <a:lnTo>
                    <a:pt x="108871" y="768692"/>
                  </a:lnTo>
                  <a:lnTo>
                    <a:pt x="129218" y="724692"/>
                  </a:lnTo>
                  <a:lnTo>
                    <a:pt x="151245" y="681424"/>
                  </a:lnTo>
                  <a:lnTo>
                    <a:pt x="174937" y="638937"/>
                  </a:lnTo>
                  <a:lnTo>
                    <a:pt x="200279" y="597280"/>
                  </a:lnTo>
                  <a:lnTo>
                    <a:pt x="504444" y="790320"/>
                  </a:lnTo>
                  <a:lnTo>
                    <a:pt x="479924" y="831224"/>
                  </a:lnTo>
                  <a:lnTo>
                    <a:pt x="457743" y="872870"/>
                  </a:lnTo>
                  <a:lnTo>
                    <a:pt x="437880" y="915178"/>
                  </a:lnTo>
                  <a:lnTo>
                    <a:pt x="420319" y="958068"/>
                  </a:lnTo>
                  <a:lnTo>
                    <a:pt x="405042" y="1001460"/>
                  </a:lnTo>
                  <a:lnTo>
                    <a:pt x="392030" y="1045273"/>
                  </a:lnTo>
                  <a:lnTo>
                    <a:pt x="381267" y="1089427"/>
                  </a:lnTo>
                  <a:lnTo>
                    <a:pt x="372733" y="1133842"/>
                  </a:lnTo>
                  <a:lnTo>
                    <a:pt x="366411" y="1178437"/>
                  </a:lnTo>
                  <a:lnTo>
                    <a:pt x="362283" y="1223131"/>
                  </a:lnTo>
                  <a:lnTo>
                    <a:pt x="360331" y="1267846"/>
                  </a:lnTo>
                  <a:lnTo>
                    <a:pt x="360537" y="1312500"/>
                  </a:lnTo>
                  <a:lnTo>
                    <a:pt x="362884" y="1357012"/>
                  </a:lnTo>
                  <a:lnTo>
                    <a:pt x="367353" y="1401303"/>
                  </a:lnTo>
                  <a:lnTo>
                    <a:pt x="373927" y="1445293"/>
                  </a:lnTo>
                  <a:lnTo>
                    <a:pt x="382587" y="1488900"/>
                  </a:lnTo>
                  <a:lnTo>
                    <a:pt x="393316" y="1532045"/>
                  </a:lnTo>
                  <a:lnTo>
                    <a:pt x="406096" y="1574646"/>
                  </a:lnTo>
                  <a:lnTo>
                    <a:pt x="420909" y="1616625"/>
                  </a:lnTo>
                  <a:lnTo>
                    <a:pt x="437736" y="1657900"/>
                  </a:lnTo>
                  <a:lnTo>
                    <a:pt x="456561" y="1698392"/>
                  </a:lnTo>
                  <a:lnTo>
                    <a:pt x="477365" y="1738019"/>
                  </a:lnTo>
                  <a:lnTo>
                    <a:pt x="500130" y="1776701"/>
                  </a:lnTo>
                  <a:lnTo>
                    <a:pt x="524839" y="1814359"/>
                  </a:lnTo>
                  <a:lnTo>
                    <a:pt x="551473" y="1850912"/>
                  </a:lnTo>
                  <a:lnTo>
                    <a:pt x="580015" y="1886279"/>
                  </a:lnTo>
                  <a:lnTo>
                    <a:pt x="610446" y="1920380"/>
                  </a:lnTo>
                  <a:lnTo>
                    <a:pt x="642749" y="1953134"/>
                  </a:lnTo>
                  <a:lnTo>
                    <a:pt x="676906" y="1984462"/>
                  </a:lnTo>
                  <a:lnTo>
                    <a:pt x="712899" y="2014283"/>
                  </a:lnTo>
                  <a:lnTo>
                    <a:pt x="750710" y="2042517"/>
                  </a:lnTo>
                  <a:lnTo>
                    <a:pt x="790321" y="2069083"/>
                  </a:lnTo>
                  <a:lnTo>
                    <a:pt x="831224" y="2093614"/>
                  </a:lnTo>
                  <a:lnTo>
                    <a:pt x="872870" y="2115805"/>
                  </a:lnTo>
                  <a:lnTo>
                    <a:pt x="915178" y="2135676"/>
                  </a:lnTo>
                  <a:lnTo>
                    <a:pt x="958068" y="2153244"/>
                  </a:lnTo>
                  <a:lnTo>
                    <a:pt x="1001460" y="2168527"/>
                  </a:lnTo>
                  <a:lnTo>
                    <a:pt x="1045273" y="2181544"/>
                  </a:lnTo>
                  <a:lnTo>
                    <a:pt x="1089427" y="2192311"/>
                  </a:lnTo>
                  <a:lnTo>
                    <a:pt x="1133842" y="2200848"/>
                  </a:lnTo>
                  <a:lnTo>
                    <a:pt x="1178437" y="2207172"/>
                  </a:lnTo>
                  <a:lnTo>
                    <a:pt x="1223131" y="2211301"/>
                  </a:lnTo>
                  <a:lnTo>
                    <a:pt x="1267846" y="2213253"/>
                  </a:lnTo>
                  <a:lnTo>
                    <a:pt x="1312500" y="2213046"/>
                  </a:lnTo>
                  <a:lnTo>
                    <a:pt x="1357012" y="2210698"/>
                  </a:lnTo>
                  <a:lnTo>
                    <a:pt x="1401303" y="2206227"/>
                  </a:lnTo>
                  <a:lnTo>
                    <a:pt x="1445293" y="2199651"/>
                  </a:lnTo>
                  <a:lnTo>
                    <a:pt x="1488900" y="2190988"/>
                  </a:lnTo>
                  <a:lnTo>
                    <a:pt x="1532045" y="2180255"/>
                  </a:lnTo>
                  <a:lnTo>
                    <a:pt x="1574646" y="2167472"/>
                  </a:lnTo>
                  <a:lnTo>
                    <a:pt x="1616625" y="2152656"/>
                  </a:lnTo>
                  <a:lnTo>
                    <a:pt x="1657900" y="2135824"/>
                  </a:lnTo>
                  <a:lnTo>
                    <a:pt x="1698392" y="2116995"/>
                  </a:lnTo>
                  <a:lnTo>
                    <a:pt x="1738019" y="2096188"/>
                  </a:lnTo>
                  <a:lnTo>
                    <a:pt x="1776701" y="2073418"/>
                  </a:lnTo>
                  <a:lnTo>
                    <a:pt x="1814359" y="2048706"/>
                  </a:lnTo>
                  <a:lnTo>
                    <a:pt x="1850912" y="2022068"/>
                  </a:lnTo>
                  <a:lnTo>
                    <a:pt x="1886279" y="1993523"/>
                  </a:lnTo>
                  <a:lnTo>
                    <a:pt x="1920380" y="1963089"/>
                  </a:lnTo>
                  <a:lnTo>
                    <a:pt x="1953134" y="1930783"/>
                  </a:lnTo>
                  <a:lnTo>
                    <a:pt x="1984462" y="1896624"/>
                  </a:lnTo>
                  <a:lnTo>
                    <a:pt x="2014283" y="1860630"/>
                  </a:lnTo>
                  <a:lnTo>
                    <a:pt x="2042517" y="1822818"/>
                  </a:lnTo>
                  <a:lnTo>
                    <a:pt x="2069084" y="1783206"/>
                  </a:lnTo>
                  <a:lnTo>
                    <a:pt x="2093603" y="1742304"/>
                  </a:lnTo>
                  <a:lnTo>
                    <a:pt x="2115784" y="1700659"/>
                  </a:lnTo>
                  <a:lnTo>
                    <a:pt x="2135647" y="1658352"/>
                  </a:lnTo>
                  <a:lnTo>
                    <a:pt x="2153208" y="1615465"/>
                  </a:lnTo>
                  <a:lnTo>
                    <a:pt x="2168485" y="1572076"/>
                  </a:lnTo>
                  <a:lnTo>
                    <a:pt x="2181497" y="1528266"/>
                  </a:lnTo>
                  <a:lnTo>
                    <a:pt x="2192260" y="1484116"/>
                  </a:lnTo>
                  <a:lnTo>
                    <a:pt x="2200794" y="1439705"/>
                  </a:lnTo>
                  <a:lnTo>
                    <a:pt x="2207116" y="1395115"/>
                  </a:lnTo>
                  <a:lnTo>
                    <a:pt x="2211244" y="1350425"/>
                  </a:lnTo>
                  <a:lnTo>
                    <a:pt x="2213196" y="1305716"/>
                  </a:lnTo>
                  <a:lnTo>
                    <a:pt x="2212990" y="1261068"/>
                  </a:lnTo>
                  <a:lnTo>
                    <a:pt x="2210643" y="1216561"/>
                  </a:lnTo>
                  <a:lnTo>
                    <a:pt x="2206174" y="1172275"/>
                  </a:lnTo>
                  <a:lnTo>
                    <a:pt x="2199600" y="1128292"/>
                  </a:lnTo>
                  <a:lnTo>
                    <a:pt x="2190940" y="1084691"/>
                  </a:lnTo>
                  <a:lnTo>
                    <a:pt x="2180211" y="1041552"/>
                  </a:lnTo>
                  <a:lnTo>
                    <a:pt x="2167431" y="998956"/>
                  </a:lnTo>
                  <a:lnTo>
                    <a:pt x="2152618" y="956983"/>
                  </a:lnTo>
                  <a:lnTo>
                    <a:pt x="2135791" y="915713"/>
                  </a:lnTo>
                  <a:lnTo>
                    <a:pt x="2116966" y="875228"/>
                  </a:lnTo>
                  <a:lnTo>
                    <a:pt x="2096162" y="835606"/>
                  </a:lnTo>
                  <a:lnTo>
                    <a:pt x="2073397" y="796928"/>
                  </a:lnTo>
                  <a:lnTo>
                    <a:pt x="2048688" y="759275"/>
                  </a:lnTo>
                  <a:lnTo>
                    <a:pt x="2022054" y="722727"/>
                  </a:lnTo>
                  <a:lnTo>
                    <a:pt x="1993512" y="687364"/>
                  </a:lnTo>
                  <a:lnTo>
                    <a:pt x="1963081" y="653266"/>
                  </a:lnTo>
                  <a:lnTo>
                    <a:pt x="1930778" y="620514"/>
                  </a:lnTo>
                  <a:lnTo>
                    <a:pt x="1896621" y="589189"/>
                  </a:lnTo>
                  <a:lnTo>
                    <a:pt x="1860628" y="559369"/>
                  </a:lnTo>
                  <a:lnTo>
                    <a:pt x="1822817" y="531136"/>
                  </a:lnTo>
                  <a:lnTo>
                    <a:pt x="1783207" y="504570"/>
                  </a:lnTo>
                  <a:lnTo>
                    <a:pt x="1737975" y="477632"/>
                  </a:lnTo>
                  <a:lnTo>
                    <a:pt x="1691440" y="453380"/>
                  </a:lnTo>
                  <a:lnTo>
                    <a:pt x="1643723" y="431851"/>
                  </a:lnTo>
                  <a:lnTo>
                    <a:pt x="1594944" y="413078"/>
                  </a:lnTo>
                  <a:lnTo>
                    <a:pt x="1545224" y="397097"/>
                  </a:lnTo>
                  <a:lnTo>
                    <a:pt x="1494686" y="383943"/>
                  </a:lnTo>
                  <a:lnTo>
                    <a:pt x="1443449" y="373651"/>
                  </a:lnTo>
                  <a:lnTo>
                    <a:pt x="1391636" y="366256"/>
                  </a:lnTo>
                  <a:lnTo>
                    <a:pt x="1339367" y="361794"/>
                  </a:lnTo>
                  <a:lnTo>
                    <a:pt x="1286764" y="360299"/>
                  </a:lnTo>
                  <a:lnTo>
                    <a:pt x="1286764" y="0"/>
                  </a:lnTo>
                  <a:close/>
                </a:path>
              </a:pathLst>
            </a:custGeom>
            <a:ln w="9144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933690" y="1734185"/>
              <a:ext cx="1086485" cy="790575"/>
            </a:xfrm>
            <a:custGeom>
              <a:avLst/>
              <a:gdLst/>
              <a:ahLst/>
              <a:cxnLst/>
              <a:rect l="l" t="t" r="r" b="b"/>
              <a:pathLst>
                <a:path w="1086484" h="790575">
                  <a:moveTo>
                    <a:pt x="1086484" y="0"/>
                  </a:moveTo>
                  <a:lnTo>
                    <a:pt x="1037667" y="923"/>
                  </a:lnTo>
                  <a:lnTo>
                    <a:pt x="989146" y="3676"/>
                  </a:lnTo>
                  <a:lnTo>
                    <a:pt x="940965" y="8236"/>
                  </a:lnTo>
                  <a:lnTo>
                    <a:pt x="893167" y="14578"/>
                  </a:lnTo>
                  <a:lnTo>
                    <a:pt x="845797" y="22679"/>
                  </a:lnTo>
                  <a:lnTo>
                    <a:pt x="798898" y="32514"/>
                  </a:lnTo>
                  <a:lnTo>
                    <a:pt x="752514" y="44060"/>
                  </a:lnTo>
                  <a:lnTo>
                    <a:pt x="706687" y="57292"/>
                  </a:lnTo>
                  <a:lnTo>
                    <a:pt x="661463" y="72187"/>
                  </a:lnTo>
                  <a:lnTo>
                    <a:pt x="616883" y="88721"/>
                  </a:lnTo>
                  <a:lnTo>
                    <a:pt x="572992" y="106869"/>
                  </a:lnTo>
                  <a:lnTo>
                    <a:pt x="529834" y="126608"/>
                  </a:lnTo>
                  <a:lnTo>
                    <a:pt x="487452" y="147914"/>
                  </a:lnTo>
                  <a:lnTo>
                    <a:pt x="445890" y="170762"/>
                  </a:lnTo>
                  <a:lnTo>
                    <a:pt x="405190" y="195129"/>
                  </a:lnTo>
                  <a:lnTo>
                    <a:pt x="365398" y="220991"/>
                  </a:lnTo>
                  <a:lnTo>
                    <a:pt x="326556" y="248324"/>
                  </a:lnTo>
                  <a:lnTo>
                    <a:pt x="288708" y="277104"/>
                  </a:lnTo>
                  <a:lnTo>
                    <a:pt x="251898" y="307307"/>
                  </a:lnTo>
                  <a:lnTo>
                    <a:pt x="216169" y="338909"/>
                  </a:lnTo>
                  <a:lnTo>
                    <a:pt x="181564" y="371886"/>
                  </a:lnTo>
                  <a:lnTo>
                    <a:pt x="148128" y="406214"/>
                  </a:lnTo>
                  <a:lnTo>
                    <a:pt x="115904" y="441869"/>
                  </a:lnTo>
                  <a:lnTo>
                    <a:pt x="84936" y="478827"/>
                  </a:lnTo>
                  <a:lnTo>
                    <a:pt x="55266" y="517064"/>
                  </a:lnTo>
                  <a:lnTo>
                    <a:pt x="26940" y="556557"/>
                  </a:lnTo>
                  <a:lnTo>
                    <a:pt x="0" y="597280"/>
                  </a:lnTo>
                  <a:lnTo>
                    <a:pt x="304164" y="790320"/>
                  </a:lnTo>
                  <a:lnTo>
                    <a:pt x="332040" y="748934"/>
                  </a:lnTo>
                  <a:lnTo>
                    <a:pt x="361903" y="709349"/>
                  </a:lnTo>
                  <a:lnTo>
                    <a:pt x="393666" y="671615"/>
                  </a:lnTo>
                  <a:lnTo>
                    <a:pt x="427237" y="635783"/>
                  </a:lnTo>
                  <a:lnTo>
                    <a:pt x="462527" y="601902"/>
                  </a:lnTo>
                  <a:lnTo>
                    <a:pt x="499444" y="570022"/>
                  </a:lnTo>
                  <a:lnTo>
                    <a:pt x="537900" y="540192"/>
                  </a:lnTo>
                  <a:lnTo>
                    <a:pt x="577803" y="512463"/>
                  </a:lnTo>
                  <a:lnTo>
                    <a:pt x="619064" y="486884"/>
                  </a:lnTo>
                  <a:lnTo>
                    <a:pt x="661591" y="463504"/>
                  </a:lnTo>
                  <a:lnTo>
                    <a:pt x="705296" y="442375"/>
                  </a:lnTo>
                  <a:lnTo>
                    <a:pt x="750088" y="423545"/>
                  </a:lnTo>
                  <a:lnTo>
                    <a:pt x="795877" y="407064"/>
                  </a:lnTo>
                  <a:lnTo>
                    <a:pt x="842571" y="392982"/>
                  </a:lnTo>
                  <a:lnTo>
                    <a:pt x="890082" y="381348"/>
                  </a:lnTo>
                  <a:lnTo>
                    <a:pt x="938319" y="372214"/>
                  </a:lnTo>
                  <a:lnTo>
                    <a:pt x="987192" y="365627"/>
                  </a:lnTo>
                  <a:lnTo>
                    <a:pt x="1036611" y="361639"/>
                  </a:lnTo>
                  <a:lnTo>
                    <a:pt x="1086484" y="360299"/>
                  </a:lnTo>
                  <a:lnTo>
                    <a:pt x="1086484" y="0"/>
                  </a:lnTo>
                  <a:close/>
                </a:path>
              </a:pathLst>
            </a:custGeom>
            <a:solidFill>
              <a:srgbClr val="B6B6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933690" y="1734185"/>
              <a:ext cx="1086485" cy="790575"/>
            </a:xfrm>
            <a:custGeom>
              <a:avLst/>
              <a:gdLst/>
              <a:ahLst/>
              <a:cxnLst/>
              <a:rect l="l" t="t" r="r" b="b"/>
              <a:pathLst>
                <a:path w="1086484" h="790575">
                  <a:moveTo>
                    <a:pt x="0" y="597280"/>
                  </a:moveTo>
                  <a:lnTo>
                    <a:pt x="26940" y="556557"/>
                  </a:lnTo>
                  <a:lnTo>
                    <a:pt x="55266" y="517064"/>
                  </a:lnTo>
                  <a:lnTo>
                    <a:pt x="84936" y="478827"/>
                  </a:lnTo>
                  <a:lnTo>
                    <a:pt x="115904" y="441869"/>
                  </a:lnTo>
                  <a:lnTo>
                    <a:pt x="148128" y="406214"/>
                  </a:lnTo>
                  <a:lnTo>
                    <a:pt x="181564" y="371886"/>
                  </a:lnTo>
                  <a:lnTo>
                    <a:pt x="216169" y="338909"/>
                  </a:lnTo>
                  <a:lnTo>
                    <a:pt x="251898" y="307307"/>
                  </a:lnTo>
                  <a:lnTo>
                    <a:pt x="288708" y="277104"/>
                  </a:lnTo>
                  <a:lnTo>
                    <a:pt x="326556" y="248324"/>
                  </a:lnTo>
                  <a:lnTo>
                    <a:pt x="365398" y="220991"/>
                  </a:lnTo>
                  <a:lnTo>
                    <a:pt x="405190" y="195129"/>
                  </a:lnTo>
                  <a:lnTo>
                    <a:pt x="445890" y="170762"/>
                  </a:lnTo>
                  <a:lnTo>
                    <a:pt x="487452" y="147914"/>
                  </a:lnTo>
                  <a:lnTo>
                    <a:pt x="529834" y="126608"/>
                  </a:lnTo>
                  <a:lnTo>
                    <a:pt x="572992" y="106869"/>
                  </a:lnTo>
                  <a:lnTo>
                    <a:pt x="616883" y="88721"/>
                  </a:lnTo>
                  <a:lnTo>
                    <a:pt x="661463" y="72187"/>
                  </a:lnTo>
                  <a:lnTo>
                    <a:pt x="706687" y="57292"/>
                  </a:lnTo>
                  <a:lnTo>
                    <a:pt x="752514" y="44060"/>
                  </a:lnTo>
                  <a:lnTo>
                    <a:pt x="798898" y="32514"/>
                  </a:lnTo>
                  <a:lnTo>
                    <a:pt x="845797" y="22679"/>
                  </a:lnTo>
                  <a:lnTo>
                    <a:pt x="893167" y="14578"/>
                  </a:lnTo>
                  <a:lnTo>
                    <a:pt x="940965" y="8236"/>
                  </a:lnTo>
                  <a:lnTo>
                    <a:pt x="989146" y="3676"/>
                  </a:lnTo>
                  <a:lnTo>
                    <a:pt x="1037667" y="923"/>
                  </a:lnTo>
                  <a:lnTo>
                    <a:pt x="1086484" y="0"/>
                  </a:lnTo>
                  <a:lnTo>
                    <a:pt x="1086484" y="360299"/>
                  </a:lnTo>
                  <a:lnTo>
                    <a:pt x="1036611" y="361639"/>
                  </a:lnTo>
                  <a:lnTo>
                    <a:pt x="987192" y="365627"/>
                  </a:lnTo>
                  <a:lnTo>
                    <a:pt x="938319" y="372214"/>
                  </a:lnTo>
                  <a:lnTo>
                    <a:pt x="890082" y="381348"/>
                  </a:lnTo>
                  <a:lnTo>
                    <a:pt x="842571" y="392982"/>
                  </a:lnTo>
                  <a:lnTo>
                    <a:pt x="795877" y="407064"/>
                  </a:lnTo>
                  <a:lnTo>
                    <a:pt x="750088" y="423545"/>
                  </a:lnTo>
                  <a:lnTo>
                    <a:pt x="705296" y="442375"/>
                  </a:lnTo>
                  <a:lnTo>
                    <a:pt x="661591" y="463504"/>
                  </a:lnTo>
                  <a:lnTo>
                    <a:pt x="619064" y="486884"/>
                  </a:lnTo>
                  <a:lnTo>
                    <a:pt x="577803" y="512463"/>
                  </a:lnTo>
                  <a:lnTo>
                    <a:pt x="537900" y="540192"/>
                  </a:lnTo>
                  <a:lnTo>
                    <a:pt x="499444" y="570022"/>
                  </a:lnTo>
                  <a:lnTo>
                    <a:pt x="462527" y="601902"/>
                  </a:lnTo>
                  <a:lnTo>
                    <a:pt x="427237" y="635783"/>
                  </a:lnTo>
                  <a:lnTo>
                    <a:pt x="393666" y="671615"/>
                  </a:lnTo>
                  <a:lnTo>
                    <a:pt x="361903" y="709349"/>
                  </a:lnTo>
                  <a:lnTo>
                    <a:pt x="332040" y="748934"/>
                  </a:lnTo>
                  <a:lnTo>
                    <a:pt x="304164" y="790320"/>
                  </a:lnTo>
                  <a:lnTo>
                    <a:pt x="0" y="597280"/>
                  </a:lnTo>
                  <a:close/>
                </a:path>
              </a:pathLst>
            </a:custGeom>
            <a:ln w="9143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510019" y="883195"/>
            <a:ext cx="2922905" cy="71437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25"/>
              </a:spcBef>
            </a:pP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CSAT</a:t>
            </a:r>
            <a:endParaRPr sz="1400" dirty="0">
              <a:latin typeface="Arial Black"/>
              <a:cs typeface="Arial Black"/>
            </a:endParaRPr>
          </a:p>
          <a:p>
            <a:pPr marL="12700" marR="5080" algn="ctr">
              <a:lnSpc>
                <a:spcPts val="1810"/>
              </a:lnSpc>
              <a:spcBef>
                <a:spcPts val="75"/>
              </a:spcBef>
            </a:pPr>
            <a:r>
              <a:rPr sz="1400" b="1" i="1" spc="-25" dirty="0">
                <a:solidFill>
                  <a:srgbClr val="1E1E1E"/>
                </a:solidFill>
                <a:latin typeface="Verdana"/>
                <a:cs typeface="Verdana"/>
              </a:rPr>
              <a:t>общее</a:t>
            </a:r>
            <a:r>
              <a:rPr sz="1400" b="1" i="1" spc="-3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400" b="1" i="1" spc="-50" dirty="0">
                <a:solidFill>
                  <a:srgbClr val="1E1E1E"/>
                </a:solidFill>
                <a:latin typeface="Verdana"/>
                <a:cs typeface="Verdana"/>
              </a:rPr>
              <a:t>впечатление,</a:t>
            </a:r>
            <a:r>
              <a:rPr sz="14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400" b="1" i="1" spc="-25" dirty="0">
                <a:solidFill>
                  <a:srgbClr val="1E1E1E"/>
                </a:solidFill>
                <a:latin typeface="Verdana"/>
                <a:cs typeface="Verdana"/>
              </a:rPr>
              <a:t>уровень </a:t>
            </a:r>
            <a:r>
              <a:rPr sz="1400" b="1" i="1" spc="-10" dirty="0">
                <a:solidFill>
                  <a:srgbClr val="1E1E1E"/>
                </a:solidFill>
                <a:latin typeface="Verdana"/>
                <a:cs typeface="Verdana"/>
              </a:rPr>
              <a:t>удовлетворённости</a:t>
            </a:r>
            <a:endParaRPr sz="1400" dirty="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502917" y="1630933"/>
            <a:ext cx="2670175" cy="2670175"/>
            <a:chOff x="1502917" y="1630933"/>
            <a:chExt cx="2670175" cy="2670175"/>
          </a:xfrm>
        </p:grpSpPr>
        <p:sp>
          <p:nvSpPr>
            <p:cNvPr id="19" name="object 19"/>
            <p:cNvSpPr/>
            <p:nvPr/>
          </p:nvSpPr>
          <p:spPr>
            <a:xfrm>
              <a:off x="1507489" y="1635505"/>
              <a:ext cx="2660650" cy="2660650"/>
            </a:xfrm>
            <a:custGeom>
              <a:avLst/>
              <a:gdLst/>
              <a:ahLst/>
              <a:cxnLst/>
              <a:rect l="l" t="t" r="r" b="b"/>
              <a:pathLst>
                <a:path w="2660650" h="2660650">
                  <a:moveTo>
                    <a:pt x="1330324" y="0"/>
                  </a:moveTo>
                  <a:lnTo>
                    <a:pt x="1330324" y="372491"/>
                  </a:lnTo>
                  <a:lnTo>
                    <a:pt x="1381998" y="373879"/>
                  </a:lnTo>
                  <a:lnTo>
                    <a:pt x="1433420" y="378034"/>
                  </a:lnTo>
                  <a:lnTo>
                    <a:pt x="1484480" y="384937"/>
                  </a:lnTo>
                  <a:lnTo>
                    <a:pt x="1535066" y="394570"/>
                  </a:lnTo>
                  <a:lnTo>
                    <a:pt x="1585069" y="406916"/>
                  </a:lnTo>
                  <a:lnTo>
                    <a:pt x="1634376" y="421956"/>
                  </a:lnTo>
                  <a:lnTo>
                    <a:pt x="1682877" y="439674"/>
                  </a:lnTo>
                  <a:lnTo>
                    <a:pt x="1726896" y="458369"/>
                  </a:lnTo>
                  <a:lnTo>
                    <a:pt x="1769501" y="478986"/>
                  </a:lnTo>
                  <a:lnTo>
                    <a:pt x="1810662" y="501453"/>
                  </a:lnTo>
                  <a:lnTo>
                    <a:pt x="1850348" y="525700"/>
                  </a:lnTo>
                  <a:lnTo>
                    <a:pt x="1888528" y="551654"/>
                  </a:lnTo>
                  <a:lnTo>
                    <a:pt x="1925171" y="579246"/>
                  </a:lnTo>
                  <a:lnTo>
                    <a:pt x="1960247" y="608403"/>
                  </a:lnTo>
                  <a:lnTo>
                    <a:pt x="1993723" y="639055"/>
                  </a:lnTo>
                  <a:lnTo>
                    <a:pt x="2025570" y="671131"/>
                  </a:lnTo>
                  <a:lnTo>
                    <a:pt x="2055757" y="704558"/>
                  </a:lnTo>
                  <a:lnTo>
                    <a:pt x="2084253" y="739267"/>
                  </a:lnTo>
                  <a:lnTo>
                    <a:pt x="2111027" y="775185"/>
                  </a:lnTo>
                  <a:lnTo>
                    <a:pt x="2136047" y="812242"/>
                  </a:lnTo>
                  <a:lnTo>
                    <a:pt x="2159284" y="850366"/>
                  </a:lnTo>
                  <a:lnTo>
                    <a:pt x="2180707" y="889487"/>
                  </a:lnTo>
                  <a:lnTo>
                    <a:pt x="2200284" y="929533"/>
                  </a:lnTo>
                  <a:lnTo>
                    <a:pt x="2217985" y="970432"/>
                  </a:lnTo>
                  <a:lnTo>
                    <a:pt x="2233778" y="1012115"/>
                  </a:lnTo>
                  <a:lnTo>
                    <a:pt x="2247634" y="1054509"/>
                  </a:lnTo>
                  <a:lnTo>
                    <a:pt x="2259521" y="1097543"/>
                  </a:lnTo>
                  <a:lnTo>
                    <a:pt x="2269408" y="1141147"/>
                  </a:lnTo>
                  <a:lnTo>
                    <a:pt x="2277265" y="1185248"/>
                  </a:lnTo>
                  <a:lnTo>
                    <a:pt x="2283060" y="1229777"/>
                  </a:lnTo>
                  <a:lnTo>
                    <a:pt x="2286763" y="1274661"/>
                  </a:lnTo>
                  <a:lnTo>
                    <a:pt x="2288343" y="1319829"/>
                  </a:lnTo>
                  <a:lnTo>
                    <a:pt x="2287769" y="1365211"/>
                  </a:lnTo>
                  <a:lnTo>
                    <a:pt x="2285010" y="1410735"/>
                  </a:lnTo>
                  <a:lnTo>
                    <a:pt x="2280035" y="1456330"/>
                  </a:lnTo>
                  <a:lnTo>
                    <a:pt x="2272814" y="1501924"/>
                  </a:lnTo>
                  <a:lnTo>
                    <a:pt x="2263316" y="1547447"/>
                  </a:lnTo>
                  <a:lnTo>
                    <a:pt x="2251510" y="1592828"/>
                  </a:lnTo>
                  <a:lnTo>
                    <a:pt x="2237364" y="1637995"/>
                  </a:lnTo>
                  <a:lnTo>
                    <a:pt x="2220849" y="1682877"/>
                  </a:lnTo>
                  <a:lnTo>
                    <a:pt x="2202164" y="1726895"/>
                  </a:lnTo>
                  <a:lnTo>
                    <a:pt x="2181557" y="1769500"/>
                  </a:lnTo>
                  <a:lnTo>
                    <a:pt x="2159098" y="1810659"/>
                  </a:lnTo>
                  <a:lnTo>
                    <a:pt x="2134858" y="1850343"/>
                  </a:lnTo>
                  <a:lnTo>
                    <a:pt x="2108910" y="1888521"/>
                  </a:lnTo>
                  <a:lnTo>
                    <a:pt x="2081323" y="1925161"/>
                  </a:lnTo>
                  <a:lnTo>
                    <a:pt x="2052170" y="1960233"/>
                  </a:lnTo>
                  <a:lnTo>
                    <a:pt x="2021522" y="1993706"/>
                  </a:lnTo>
                  <a:lnTo>
                    <a:pt x="1989449" y="2025550"/>
                  </a:lnTo>
                  <a:lnTo>
                    <a:pt x="1956024" y="2055733"/>
                  </a:lnTo>
                  <a:lnTo>
                    <a:pt x="1921317" y="2084225"/>
                  </a:lnTo>
                  <a:lnTo>
                    <a:pt x="1885399" y="2110995"/>
                  </a:lnTo>
                  <a:lnTo>
                    <a:pt x="1848343" y="2136012"/>
                  </a:lnTo>
                  <a:lnTo>
                    <a:pt x="1810219" y="2159245"/>
                  </a:lnTo>
                  <a:lnTo>
                    <a:pt x="1771099" y="2180664"/>
                  </a:lnTo>
                  <a:lnTo>
                    <a:pt x="1731053" y="2200238"/>
                  </a:lnTo>
                  <a:lnTo>
                    <a:pt x="1690153" y="2217936"/>
                  </a:lnTo>
                  <a:lnTo>
                    <a:pt x="1648471" y="2233727"/>
                  </a:lnTo>
                  <a:lnTo>
                    <a:pt x="1606077" y="2247581"/>
                  </a:lnTo>
                  <a:lnTo>
                    <a:pt x="1563043" y="2259466"/>
                  </a:lnTo>
                  <a:lnTo>
                    <a:pt x="1519440" y="2269352"/>
                  </a:lnTo>
                  <a:lnTo>
                    <a:pt x="1475340" y="2277208"/>
                  </a:lnTo>
                  <a:lnTo>
                    <a:pt x="1430813" y="2283004"/>
                  </a:lnTo>
                  <a:lnTo>
                    <a:pt x="1385931" y="2286708"/>
                  </a:lnTo>
                  <a:lnTo>
                    <a:pt x="1340765" y="2288290"/>
                  </a:lnTo>
                  <a:lnTo>
                    <a:pt x="1295387" y="2287719"/>
                  </a:lnTo>
                  <a:lnTo>
                    <a:pt x="1249867" y="2284964"/>
                  </a:lnTo>
                  <a:lnTo>
                    <a:pt x="1204277" y="2279994"/>
                  </a:lnTo>
                  <a:lnTo>
                    <a:pt x="1158689" y="2272779"/>
                  </a:lnTo>
                  <a:lnTo>
                    <a:pt x="1113173" y="2263287"/>
                  </a:lnTo>
                  <a:lnTo>
                    <a:pt x="1067801" y="2251489"/>
                  </a:lnTo>
                  <a:lnTo>
                    <a:pt x="1022643" y="2237353"/>
                  </a:lnTo>
                  <a:lnTo>
                    <a:pt x="977772" y="2220849"/>
                  </a:lnTo>
                  <a:lnTo>
                    <a:pt x="933753" y="2202164"/>
                  </a:lnTo>
                  <a:lnTo>
                    <a:pt x="891148" y="2181557"/>
                  </a:lnTo>
                  <a:lnTo>
                    <a:pt x="849987" y="2159098"/>
                  </a:lnTo>
                  <a:lnTo>
                    <a:pt x="810301" y="2134858"/>
                  </a:lnTo>
                  <a:lnTo>
                    <a:pt x="772121" y="2108909"/>
                  </a:lnTo>
                  <a:lnTo>
                    <a:pt x="735478" y="2081322"/>
                  </a:lnTo>
                  <a:lnTo>
                    <a:pt x="700402" y="2052169"/>
                  </a:lnTo>
                  <a:lnTo>
                    <a:pt x="666926" y="2021520"/>
                  </a:lnTo>
                  <a:lnTo>
                    <a:pt x="635079" y="1989446"/>
                  </a:lnTo>
                  <a:lnTo>
                    <a:pt x="604892" y="1956020"/>
                  </a:lnTo>
                  <a:lnTo>
                    <a:pt x="576396" y="1921312"/>
                  </a:lnTo>
                  <a:lnTo>
                    <a:pt x="549622" y="1885393"/>
                  </a:lnTo>
                  <a:lnTo>
                    <a:pt x="524602" y="1848335"/>
                  </a:lnTo>
                  <a:lnTo>
                    <a:pt x="501365" y="1810209"/>
                  </a:lnTo>
                  <a:lnTo>
                    <a:pt x="479942" y="1771087"/>
                  </a:lnTo>
                  <a:lnTo>
                    <a:pt x="460365" y="1731038"/>
                  </a:lnTo>
                  <a:lnTo>
                    <a:pt x="442664" y="1690136"/>
                  </a:lnTo>
                  <a:lnTo>
                    <a:pt x="426871" y="1648450"/>
                  </a:lnTo>
                  <a:lnTo>
                    <a:pt x="413015" y="1606053"/>
                  </a:lnTo>
                  <a:lnTo>
                    <a:pt x="401128" y="1563015"/>
                  </a:lnTo>
                  <a:lnTo>
                    <a:pt x="391241" y="1519407"/>
                  </a:lnTo>
                  <a:lnTo>
                    <a:pt x="383384" y="1475302"/>
                  </a:lnTo>
                  <a:lnTo>
                    <a:pt x="377589" y="1430770"/>
                  </a:lnTo>
                  <a:lnTo>
                    <a:pt x="373886" y="1385882"/>
                  </a:lnTo>
                  <a:lnTo>
                    <a:pt x="372306" y="1340710"/>
                  </a:lnTo>
                  <a:lnTo>
                    <a:pt x="372880" y="1295325"/>
                  </a:lnTo>
                  <a:lnTo>
                    <a:pt x="375639" y="1249797"/>
                  </a:lnTo>
                  <a:lnTo>
                    <a:pt x="380614" y="1204200"/>
                  </a:lnTo>
                  <a:lnTo>
                    <a:pt x="387835" y="1158603"/>
                  </a:lnTo>
                  <a:lnTo>
                    <a:pt x="397333" y="1113077"/>
                  </a:lnTo>
                  <a:lnTo>
                    <a:pt x="409139" y="1067695"/>
                  </a:lnTo>
                  <a:lnTo>
                    <a:pt x="423285" y="1022528"/>
                  </a:lnTo>
                  <a:lnTo>
                    <a:pt x="439801" y="977646"/>
                  </a:lnTo>
                  <a:lnTo>
                    <a:pt x="93472" y="840613"/>
                  </a:lnTo>
                  <a:lnTo>
                    <a:pt x="75856" y="887661"/>
                  </a:lnTo>
                  <a:lnTo>
                    <a:pt x="60049" y="935275"/>
                  </a:lnTo>
                  <a:lnTo>
                    <a:pt x="46062" y="983403"/>
                  </a:lnTo>
                  <a:lnTo>
                    <a:pt x="33905" y="1031992"/>
                  </a:lnTo>
                  <a:lnTo>
                    <a:pt x="23590" y="1080992"/>
                  </a:lnTo>
                  <a:lnTo>
                    <a:pt x="15126" y="1130349"/>
                  </a:lnTo>
                  <a:lnTo>
                    <a:pt x="8524" y="1180013"/>
                  </a:lnTo>
                  <a:lnTo>
                    <a:pt x="3795" y="1229932"/>
                  </a:lnTo>
                  <a:lnTo>
                    <a:pt x="950" y="1280053"/>
                  </a:lnTo>
                  <a:lnTo>
                    <a:pt x="0" y="1330325"/>
                  </a:lnTo>
                  <a:lnTo>
                    <a:pt x="839" y="1378038"/>
                  </a:lnTo>
                  <a:lnTo>
                    <a:pt x="3340" y="1425328"/>
                  </a:lnTo>
                  <a:lnTo>
                    <a:pt x="7473" y="1472168"/>
                  </a:lnTo>
                  <a:lnTo>
                    <a:pt x="13211" y="1518529"/>
                  </a:lnTo>
                  <a:lnTo>
                    <a:pt x="20525" y="1564384"/>
                  </a:lnTo>
                  <a:lnTo>
                    <a:pt x="29387" y="1609703"/>
                  </a:lnTo>
                  <a:lnTo>
                    <a:pt x="39769" y="1654459"/>
                  </a:lnTo>
                  <a:lnTo>
                    <a:pt x="51644" y="1698624"/>
                  </a:lnTo>
                  <a:lnTo>
                    <a:pt x="64982" y="1742169"/>
                  </a:lnTo>
                  <a:lnTo>
                    <a:pt x="79755" y="1785067"/>
                  </a:lnTo>
                  <a:lnTo>
                    <a:pt x="95937" y="1827288"/>
                  </a:lnTo>
                  <a:lnTo>
                    <a:pt x="113497" y="1868806"/>
                  </a:lnTo>
                  <a:lnTo>
                    <a:pt x="132409" y="1909592"/>
                  </a:lnTo>
                  <a:lnTo>
                    <a:pt x="152644" y="1949618"/>
                  </a:lnTo>
                  <a:lnTo>
                    <a:pt x="174174" y="1988856"/>
                  </a:lnTo>
                  <a:lnTo>
                    <a:pt x="196970" y="2027277"/>
                  </a:lnTo>
                  <a:lnTo>
                    <a:pt x="221005" y="2064853"/>
                  </a:lnTo>
                  <a:lnTo>
                    <a:pt x="246251" y="2101556"/>
                  </a:lnTo>
                  <a:lnTo>
                    <a:pt x="272679" y="2137359"/>
                  </a:lnTo>
                  <a:lnTo>
                    <a:pt x="300261" y="2172233"/>
                  </a:lnTo>
                  <a:lnTo>
                    <a:pt x="328969" y="2206149"/>
                  </a:lnTo>
                  <a:lnTo>
                    <a:pt x="358775" y="2239080"/>
                  </a:lnTo>
                  <a:lnTo>
                    <a:pt x="389651" y="2270998"/>
                  </a:lnTo>
                  <a:lnTo>
                    <a:pt x="421569" y="2301874"/>
                  </a:lnTo>
                  <a:lnTo>
                    <a:pt x="454500" y="2331680"/>
                  </a:lnTo>
                  <a:lnTo>
                    <a:pt x="488416" y="2360388"/>
                  </a:lnTo>
                  <a:lnTo>
                    <a:pt x="523290" y="2387970"/>
                  </a:lnTo>
                  <a:lnTo>
                    <a:pt x="559093" y="2414398"/>
                  </a:lnTo>
                  <a:lnTo>
                    <a:pt x="595796" y="2439644"/>
                  </a:lnTo>
                  <a:lnTo>
                    <a:pt x="633372" y="2463679"/>
                  </a:lnTo>
                  <a:lnTo>
                    <a:pt x="671793" y="2486475"/>
                  </a:lnTo>
                  <a:lnTo>
                    <a:pt x="711031" y="2508005"/>
                  </a:lnTo>
                  <a:lnTo>
                    <a:pt x="751057" y="2528240"/>
                  </a:lnTo>
                  <a:lnTo>
                    <a:pt x="791843" y="2547152"/>
                  </a:lnTo>
                  <a:lnTo>
                    <a:pt x="833361" y="2564712"/>
                  </a:lnTo>
                  <a:lnTo>
                    <a:pt x="875582" y="2580894"/>
                  </a:lnTo>
                  <a:lnTo>
                    <a:pt x="918480" y="2595667"/>
                  </a:lnTo>
                  <a:lnTo>
                    <a:pt x="962025" y="2609005"/>
                  </a:lnTo>
                  <a:lnTo>
                    <a:pt x="1006190" y="2620880"/>
                  </a:lnTo>
                  <a:lnTo>
                    <a:pt x="1050946" y="2631262"/>
                  </a:lnTo>
                  <a:lnTo>
                    <a:pt x="1096265" y="2640124"/>
                  </a:lnTo>
                  <a:lnTo>
                    <a:pt x="1142120" y="2647438"/>
                  </a:lnTo>
                  <a:lnTo>
                    <a:pt x="1188481" y="2653176"/>
                  </a:lnTo>
                  <a:lnTo>
                    <a:pt x="1235321" y="2657309"/>
                  </a:lnTo>
                  <a:lnTo>
                    <a:pt x="1282611" y="2659810"/>
                  </a:lnTo>
                  <a:lnTo>
                    <a:pt x="1330324" y="2660650"/>
                  </a:lnTo>
                  <a:lnTo>
                    <a:pt x="1378038" y="2659810"/>
                  </a:lnTo>
                  <a:lnTo>
                    <a:pt x="1425328" y="2657309"/>
                  </a:lnTo>
                  <a:lnTo>
                    <a:pt x="1472168" y="2653176"/>
                  </a:lnTo>
                  <a:lnTo>
                    <a:pt x="1518529" y="2647438"/>
                  </a:lnTo>
                  <a:lnTo>
                    <a:pt x="1564384" y="2640124"/>
                  </a:lnTo>
                  <a:lnTo>
                    <a:pt x="1609703" y="2631262"/>
                  </a:lnTo>
                  <a:lnTo>
                    <a:pt x="1654459" y="2620880"/>
                  </a:lnTo>
                  <a:lnTo>
                    <a:pt x="1698624" y="2609005"/>
                  </a:lnTo>
                  <a:lnTo>
                    <a:pt x="1742169" y="2595667"/>
                  </a:lnTo>
                  <a:lnTo>
                    <a:pt x="1785067" y="2580894"/>
                  </a:lnTo>
                  <a:lnTo>
                    <a:pt x="1827288" y="2564712"/>
                  </a:lnTo>
                  <a:lnTo>
                    <a:pt x="1868806" y="2547152"/>
                  </a:lnTo>
                  <a:lnTo>
                    <a:pt x="1909592" y="2528240"/>
                  </a:lnTo>
                  <a:lnTo>
                    <a:pt x="1949618" y="2508005"/>
                  </a:lnTo>
                  <a:lnTo>
                    <a:pt x="1988856" y="2486475"/>
                  </a:lnTo>
                  <a:lnTo>
                    <a:pt x="2027277" y="2463679"/>
                  </a:lnTo>
                  <a:lnTo>
                    <a:pt x="2064853" y="2439644"/>
                  </a:lnTo>
                  <a:lnTo>
                    <a:pt x="2101556" y="2414398"/>
                  </a:lnTo>
                  <a:lnTo>
                    <a:pt x="2137359" y="2387970"/>
                  </a:lnTo>
                  <a:lnTo>
                    <a:pt x="2172233" y="2360388"/>
                  </a:lnTo>
                  <a:lnTo>
                    <a:pt x="2206149" y="2331680"/>
                  </a:lnTo>
                  <a:lnTo>
                    <a:pt x="2239080" y="2301874"/>
                  </a:lnTo>
                  <a:lnTo>
                    <a:pt x="2270998" y="2270998"/>
                  </a:lnTo>
                  <a:lnTo>
                    <a:pt x="2301874" y="2239080"/>
                  </a:lnTo>
                  <a:lnTo>
                    <a:pt x="2331680" y="2206149"/>
                  </a:lnTo>
                  <a:lnTo>
                    <a:pt x="2360388" y="2172233"/>
                  </a:lnTo>
                  <a:lnTo>
                    <a:pt x="2387970" y="2137359"/>
                  </a:lnTo>
                  <a:lnTo>
                    <a:pt x="2414398" y="2101556"/>
                  </a:lnTo>
                  <a:lnTo>
                    <a:pt x="2439644" y="2064853"/>
                  </a:lnTo>
                  <a:lnTo>
                    <a:pt x="2463679" y="2027277"/>
                  </a:lnTo>
                  <a:lnTo>
                    <a:pt x="2486475" y="1988856"/>
                  </a:lnTo>
                  <a:lnTo>
                    <a:pt x="2508005" y="1949618"/>
                  </a:lnTo>
                  <a:lnTo>
                    <a:pt x="2528240" y="1909592"/>
                  </a:lnTo>
                  <a:lnTo>
                    <a:pt x="2547152" y="1868806"/>
                  </a:lnTo>
                  <a:lnTo>
                    <a:pt x="2564712" y="1827288"/>
                  </a:lnTo>
                  <a:lnTo>
                    <a:pt x="2580894" y="1785067"/>
                  </a:lnTo>
                  <a:lnTo>
                    <a:pt x="2595667" y="1742169"/>
                  </a:lnTo>
                  <a:lnTo>
                    <a:pt x="2609005" y="1698624"/>
                  </a:lnTo>
                  <a:lnTo>
                    <a:pt x="2620880" y="1654459"/>
                  </a:lnTo>
                  <a:lnTo>
                    <a:pt x="2631262" y="1609703"/>
                  </a:lnTo>
                  <a:lnTo>
                    <a:pt x="2640124" y="1564384"/>
                  </a:lnTo>
                  <a:lnTo>
                    <a:pt x="2647438" y="1518529"/>
                  </a:lnTo>
                  <a:lnTo>
                    <a:pt x="2653176" y="1472168"/>
                  </a:lnTo>
                  <a:lnTo>
                    <a:pt x="2657309" y="1425328"/>
                  </a:lnTo>
                  <a:lnTo>
                    <a:pt x="2659810" y="1378038"/>
                  </a:lnTo>
                  <a:lnTo>
                    <a:pt x="2660650" y="1330325"/>
                  </a:lnTo>
                  <a:lnTo>
                    <a:pt x="2659810" y="1282604"/>
                  </a:lnTo>
                  <a:lnTo>
                    <a:pt x="2657309" y="1235306"/>
                  </a:lnTo>
                  <a:lnTo>
                    <a:pt x="2653176" y="1188459"/>
                  </a:lnTo>
                  <a:lnTo>
                    <a:pt x="2647438" y="1142092"/>
                  </a:lnTo>
                  <a:lnTo>
                    <a:pt x="2640124" y="1096233"/>
                  </a:lnTo>
                  <a:lnTo>
                    <a:pt x="2631262" y="1050909"/>
                  </a:lnTo>
                  <a:lnTo>
                    <a:pt x="2620880" y="1006148"/>
                  </a:lnTo>
                  <a:lnTo>
                    <a:pt x="2609005" y="961980"/>
                  </a:lnTo>
                  <a:lnTo>
                    <a:pt x="2595667" y="918432"/>
                  </a:lnTo>
                  <a:lnTo>
                    <a:pt x="2580894" y="875532"/>
                  </a:lnTo>
                  <a:lnTo>
                    <a:pt x="2564712" y="833308"/>
                  </a:lnTo>
                  <a:lnTo>
                    <a:pt x="2547152" y="791788"/>
                  </a:lnTo>
                  <a:lnTo>
                    <a:pt x="2528240" y="751001"/>
                  </a:lnTo>
                  <a:lnTo>
                    <a:pt x="2508005" y="710975"/>
                  </a:lnTo>
                  <a:lnTo>
                    <a:pt x="2486475" y="671737"/>
                  </a:lnTo>
                  <a:lnTo>
                    <a:pt x="2463679" y="633316"/>
                  </a:lnTo>
                  <a:lnTo>
                    <a:pt x="2439644" y="595740"/>
                  </a:lnTo>
                  <a:lnTo>
                    <a:pt x="2414398" y="559037"/>
                  </a:lnTo>
                  <a:lnTo>
                    <a:pt x="2387970" y="523236"/>
                  </a:lnTo>
                  <a:lnTo>
                    <a:pt x="2360388" y="488363"/>
                  </a:lnTo>
                  <a:lnTo>
                    <a:pt x="2331680" y="454449"/>
                  </a:lnTo>
                  <a:lnTo>
                    <a:pt x="2301874" y="421519"/>
                  </a:lnTo>
                  <a:lnTo>
                    <a:pt x="2270998" y="389604"/>
                  </a:lnTo>
                  <a:lnTo>
                    <a:pt x="2239080" y="358730"/>
                  </a:lnTo>
                  <a:lnTo>
                    <a:pt x="2206149" y="328926"/>
                  </a:lnTo>
                  <a:lnTo>
                    <a:pt x="2172233" y="300220"/>
                  </a:lnTo>
                  <a:lnTo>
                    <a:pt x="2137359" y="272641"/>
                  </a:lnTo>
                  <a:lnTo>
                    <a:pt x="2101556" y="246215"/>
                  </a:lnTo>
                  <a:lnTo>
                    <a:pt x="2064853" y="220972"/>
                  </a:lnTo>
                  <a:lnTo>
                    <a:pt x="2027277" y="196940"/>
                  </a:lnTo>
                  <a:lnTo>
                    <a:pt x="1988856" y="174146"/>
                  </a:lnTo>
                  <a:lnTo>
                    <a:pt x="1949618" y="152619"/>
                  </a:lnTo>
                  <a:lnTo>
                    <a:pt x="1909592" y="132387"/>
                  </a:lnTo>
                  <a:lnTo>
                    <a:pt x="1868806" y="113478"/>
                  </a:lnTo>
                  <a:lnTo>
                    <a:pt x="1827288" y="95920"/>
                  </a:lnTo>
                  <a:lnTo>
                    <a:pt x="1785067" y="79741"/>
                  </a:lnTo>
                  <a:lnTo>
                    <a:pt x="1742169" y="64970"/>
                  </a:lnTo>
                  <a:lnTo>
                    <a:pt x="1698624" y="51634"/>
                  </a:lnTo>
                  <a:lnTo>
                    <a:pt x="1654459" y="39762"/>
                  </a:lnTo>
                  <a:lnTo>
                    <a:pt x="1609703" y="29381"/>
                  </a:lnTo>
                  <a:lnTo>
                    <a:pt x="1564384" y="20521"/>
                  </a:lnTo>
                  <a:lnTo>
                    <a:pt x="1518529" y="13208"/>
                  </a:lnTo>
                  <a:lnTo>
                    <a:pt x="1472168" y="7472"/>
                  </a:lnTo>
                  <a:lnTo>
                    <a:pt x="1425328" y="3339"/>
                  </a:lnTo>
                  <a:lnTo>
                    <a:pt x="1378038" y="839"/>
                  </a:lnTo>
                  <a:lnTo>
                    <a:pt x="133032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07489" y="1635505"/>
              <a:ext cx="2660650" cy="2660650"/>
            </a:xfrm>
            <a:custGeom>
              <a:avLst/>
              <a:gdLst/>
              <a:ahLst/>
              <a:cxnLst/>
              <a:rect l="l" t="t" r="r" b="b"/>
              <a:pathLst>
                <a:path w="2660650" h="2660650">
                  <a:moveTo>
                    <a:pt x="1330324" y="0"/>
                  </a:moveTo>
                  <a:lnTo>
                    <a:pt x="1378038" y="839"/>
                  </a:lnTo>
                  <a:lnTo>
                    <a:pt x="1425328" y="3339"/>
                  </a:lnTo>
                  <a:lnTo>
                    <a:pt x="1472168" y="7472"/>
                  </a:lnTo>
                  <a:lnTo>
                    <a:pt x="1518529" y="13208"/>
                  </a:lnTo>
                  <a:lnTo>
                    <a:pt x="1564384" y="20521"/>
                  </a:lnTo>
                  <a:lnTo>
                    <a:pt x="1609703" y="29381"/>
                  </a:lnTo>
                  <a:lnTo>
                    <a:pt x="1654459" y="39762"/>
                  </a:lnTo>
                  <a:lnTo>
                    <a:pt x="1698624" y="51634"/>
                  </a:lnTo>
                  <a:lnTo>
                    <a:pt x="1742169" y="64970"/>
                  </a:lnTo>
                  <a:lnTo>
                    <a:pt x="1785067" y="79741"/>
                  </a:lnTo>
                  <a:lnTo>
                    <a:pt x="1827288" y="95920"/>
                  </a:lnTo>
                  <a:lnTo>
                    <a:pt x="1868806" y="113478"/>
                  </a:lnTo>
                  <a:lnTo>
                    <a:pt x="1909592" y="132387"/>
                  </a:lnTo>
                  <a:lnTo>
                    <a:pt x="1949618" y="152619"/>
                  </a:lnTo>
                  <a:lnTo>
                    <a:pt x="1988856" y="174146"/>
                  </a:lnTo>
                  <a:lnTo>
                    <a:pt x="2027277" y="196940"/>
                  </a:lnTo>
                  <a:lnTo>
                    <a:pt x="2064853" y="220972"/>
                  </a:lnTo>
                  <a:lnTo>
                    <a:pt x="2101556" y="246215"/>
                  </a:lnTo>
                  <a:lnTo>
                    <a:pt x="2137359" y="272641"/>
                  </a:lnTo>
                  <a:lnTo>
                    <a:pt x="2172233" y="300220"/>
                  </a:lnTo>
                  <a:lnTo>
                    <a:pt x="2206149" y="328926"/>
                  </a:lnTo>
                  <a:lnTo>
                    <a:pt x="2239080" y="358730"/>
                  </a:lnTo>
                  <a:lnTo>
                    <a:pt x="2270998" y="389604"/>
                  </a:lnTo>
                  <a:lnTo>
                    <a:pt x="2301874" y="421519"/>
                  </a:lnTo>
                  <a:lnTo>
                    <a:pt x="2331680" y="454449"/>
                  </a:lnTo>
                  <a:lnTo>
                    <a:pt x="2360388" y="488363"/>
                  </a:lnTo>
                  <a:lnTo>
                    <a:pt x="2387970" y="523236"/>
                  </a:lnTo>
                  <a:lnTo>
                    <a:pt x="2414398" y="559037"/>
                  </a:lnTo>
                  <a:lnTo>
                    <a:pt x="2439644" y="595740"/>
                  </a:lnTo>
                  <a:lnTo>
                    <a:pt x="2463679" y="633316"/>
                  </a:lnTo>
                  <a:lnTo>
                    <a:pt x="2486475" y="671737"/>
                  </a:lnTo>
                  <a:lnTo>
                    <a:pt x="2508005" y="710975"/>
                  </a:lnTo>
                  <a:lnTo>
                    <a:pt x="2528240" y="751001"/>
                  </a:lnTo>
                  <a:lnTo>
                    <a:pt x="2547152" y="791788"/>
                  </a:lnTo>
                  <a:lnTo>
                    <a:pt x="2564712" y="833308"/>
                  </a:lnTo>
                  <a:lnTo>
                    <a:pt x="2580894" y="875532"/>
                  </a:lnTo>
                  <a:lnTo>
                    <a:pt x="2595667" y="918432"/>
                  </a:lnTo>
                  <a:lnTo>
                    <a:pt x="2609005" y="961980"/>
                  </a:lnTo>
                  <a:lnTo>
                    <a:pt x="2620880" y="1006148"/>
                  </a:lnTo>
                  <a:lnTo>
                    <a:pt x="2631262" y="1050909"/>
                  </a:lnTo>
                  <a:lnTo>
                    <a:pt x="2640124" y="1096233"/>
                  </a:lnTo>
                  <a:lnTo>
                    <a:pt x="2647438" y="1142092"/>
                  </a:lnTo>
                  <a:lnTo>
                    <a:pt x="2653176" y="1188459"/>
                  </a:lnTo>
                  <a:lnTo>
                    <a:pt x="2657309" y="1235306"/>
                  </a:lnTo>
                  <a:lnTo>
                    <a:pt x="2659810" y="1282604"/>
                  </a:lnTo>
                  <a:lnTo>
                    <a:pt x="2660650" y="1330325"/>
                  </a:lnTo>
                  <a:lnTo>
                    <a:pt x="2659810" y="1378038"/>
                  </a:lnTo>
                  <a:lnTo>
                    <a:pt x="2657309" y="1425328"/>
                  </a:lnTo>
                  <a:lnTo>
                    <a:pt x="2653176" y="1472168"/>
                  </a:lnTo>
                  <a:lnTo>
                    <a:pt x="2647438" y="1518529"/>
                  </a:lnTo>
                  <a:lnTo>
                    <a:pt x="2640124" y="1564384"/>
                  </a:lnTo>
                  <a:lnTo>
                    <a:pt x="2631262" y="1609703"/>
                  </a:lnTo>
                  <a:lnTo>
                    <a:pt x="2620880" y="1654459"/>
                  </a:lnTo>
                  <a:lnTo>
                    <a:pt x="2609005" y="1698624"/>
                  </a:lnTo>
                  <a:lnTo>
                    <a:pt x="2595667" y="1742169"/>
                  </a:lnTo>
                  <a:lnTo>
                    <a:pt x="2580894" y="1785067"/>
                  </a:lnTo>
                  <a:lnTo>
                    <a:pt x="2564712" y="1827288"/>
                  </a:lnTo>
                  <a:lnTo>
                    <a:pt x="2547152" y="1868806"/>
                  </a:lnTo>
                  <a:lnTo>
                    <a:pt x="2528240" y="1909592"/>
                  </a:lnTo>
                  <a:lnTo>
                    <a:pt x="2508005" y="1949618"/>
                  </a:lnTo>
                  <a:lnTo>
                    <a:pt x="2486475" y="1988856"/>
                  </a:lnTo>
                  <a:lnTo>
                    <a:pt x="2463679" y="2027277"/>
                  </a:lnTo>
                  <a:lnTo>
                    <a:pt x="2439644" y="2064853"/>
                  </a:lnTo>
                  <a:lnTo>
                    <a:pt x="2414398" y="2101556"/>
                  </a:lnTo>
                  <a:lnTo>
                    <a:pt x="2387970" y="2137359"/>
                  </a:lnTo>
                  <a:lnTo>
                    <a:pt x="2360388" y="2172233"/>
                  </a:lnTo>
                  <a:lnTo>
                    <a:pt x="2331680" y="2206149"/>
                  </a:lnTo>
                  <a:lnTo>
                    <a:pt x="2301874" y="2239080"/>
                  </a:lnTo>
                  <a:lnTo>
                    <a:pt x="2270998" y="2270998"/>
                  </a:lnTo>
                  <a:lnTo>
                    <a:pt x="2239080" y="2301874"/>
                  </a:lnTo>
                  <a:lnTo>
                    <a:pt x="2206149" y="2331680"/>
                  </a:lnTo>
                  <a:lnTo>
                    <a:pt x="2172233" y="2360388"/>
                  </a:lnTo>
                  <a:lnTo>
                    <a:pt x="2137359" y="2387970"/>
                  </a:lnTo>
                  <a:lnTo>
                    <a:pt x="2101556" y="2414398"/>
                  </a:lnTo>
                  <a:lnTo>
                    <a:pt x="2064853" y="2439644"/>
                  </a:lnTo>
                  <a:lnTo>
                    <a:pt x="2027277" y="2463679"/>
                  </a:lnTo>
                  <a:lnTo>
                    <a:pt x="1988856" y="2486475"/>
                  </a:lnTo>
                  <a:lnTo>
                    <a:pt x="1949618" y="2508005"/>
                  </a:lnTo>
                  <a:lnTo>
                    <a:pt x="1909592" y="2528240"/>
                  </a:lnTo>
                  <a:lnTo>
                    <a:pt x="1868806" y="2547152"/>
                  </a:lnTo>
                  <a:lnTo>
                    <a:pt x="1827288" y="2564712"/>
                  </a:lnTo>
                  <a:lnTo>
                    <a:pt x="1785067" y="2580894"/>
                  </a:lnTo>
                  <a:lnTo>
                    <a:pt x="1742169" y="2595667"/>
                  </a:lnTo>
                  <a:lnTo>
                    <a:pt x="1698624" y="2609005"/>
                  </a:lnTo>
                  <a:lnTo>
                    <a:pt x="1654459" y="2620880"/>
                  </a:lnTo>
                  <a:lnTo>
                    <a:pt x="1609703" y="2631262"/>
                  </a:lnTo>
                  <a:lnTo>
                    <a:pt x="1564384" y="2640124"/>
                  </a:lnTo>
                  <a:lnTo>
                    <a:pt x="1518529" y="2647438"/>
                  </a:lnTo>
                  <a:lnTo>
                    <a:pt x="1472168" y="2653176"/>
                  </a:lnTo>
                  <a:lnTo>
                    <a:pt x="1425328" y="2657309"/>
                  </a:lnTo>
                  <a:lnTo>
                    <a:pt x="1378038" y="2659810"/>
                  </a:lnTo>
                  <a:lnTo>
                    <a:pt x="1330324" y="2660650"/>
                  </a:lnTo>
                  <a:lnTo>
                    <a:pt x="1282611" y="2659810"/>
                  </a:lnTo>
                  <a:lnTo>
                    <a:pt x="1235321" y="2657309"/>
                  </a:lnTo>
                  <a:lnTo>
                    <a:pt x="1188481" y="2653176"/>
                  </a:lnTo>
                  <a:lnTo>
                    <a:pt x="1142120" y="2647438"/>
                  </a:lnTo>
                  <a:lnTo>
                    <a:pt x="1096265" y="2640124"/>
                  </a:lnTo>
                  <a:lnTo>
                    <a:pt x="1050946" y="2631262"/>
                  </a:lnTo>
                  <a:lnTo>
                    <a:pt x="1006190" y="2620880"/>
                  </a:lnTo>
                  <a:lnTo>
                    <a:pt x="962025" y="2609005"/>
                  </a:lnTo>
                  <a:lnTo>
                    <a:pt x="918480" y="2595667"/>
                  </a:lnTo>
                  <a:lnTo>
                    <a:pt x="875582" y="2580894"/>
                  </a:lnTo>
                  <a:lnTo>
                    <a:pt x="833361" y="2564712"/>
                  </a:lnTo>
                  <a:lnTo>
                    <a:pt x="791843" y="2547152"/>
                  </a:lnTo>
                  <a:lnTo>
                    <a:pt x="751057" y="2528240"/>
                  </a:lnTo>
                  <a:lnTo>
                    <a:pt x="711031" y="2508005"/>
                  </a:lnTo>
                  <a:lnTo>
                    <a:pt x="671793" y="2486475"/>
                  </a:lnTo>
                  <a:lnTo>
                    <a:pt x="633372" y="2463679"/>
                  </a:lnTo>
                  <a:lnTo>
                    <a:pt x="595796" y="2439644"/>
                  </a:lnTo>
                  <a:lnTo>
                    <a:pt x="559093" y="2414398"/>
                  </a:lnTo>
                  <a:lnTo>
                    <a:pt x="523290" y="2387970"/>
                  </a:lnTo>
                  <a:lnTo>
                    <a:pt x="488416" y="2360388"/>
                  </a:lnTo>
                  <a:lnTo>
                    <a:pt x="454500" y="2331680"/>
                  </a:lnTo>
                  <a:lnTo>
                    <a:pt x="421569" y="2301874"/>
                  </a:lnTo>
                  <a:lnTo>
                    <a:pt x="389651" y="2270998"/>
                  </a:lnTo>
                  <a:lnTo>
                    <a:pt x="358775" y="2239080"/>
                  </a:lnTo>
                  <a:lnTo>
                    <a:pt x="328969" y="2206149"/>
                  </a:lnTo>
                  <a:lnTo>
                    <a:pt x="300261" y="2172233"/>
                  </a:lnTo>
                  <a:lnTo>
                    <a:pt x="272679" y="2137359"/>
                  </a:lnTo>
                  <a:lnTo>
                    <a:pt x="246251" y="2101556"/>
                  </a:lnTo>
                  <a:lnTo>
                    <a:pt x="221005" y="2064853"/>
                  </a:lnTo>
                  <a:lnTo>
                    <a:pt x="196970" y="2027277"/>
                  </a:lnTo>
                  <a:lnTo>
                    <a:pt x="174174" y="1988856"/>
                  </a:lnTo>
                  <a:lnTo>
                    <a:pt x="152644" y="1949618"/>
                  </a:lnTo>
                  <a:lnTo>
                    <a:pt x="132409" y="1909592"/>
                  </a:lnTo>
                  <a:lnTo>
                    <a:pt x="113497" y="1868806"/>
                  </a:lnTo>
                  <a:lnTo>
                    <a:pt x="95937" y="1827288"/>
                  </a:lnTo>
                  <a:lnTo>
                    <a:pt x="79755" y="1785067"/>
                  </a:lnTo>
                  <a:lnTo>
                    <a:pt x="64982" y="1742169"/>
                  </a:lnTo>
                  <a:lnTo>
                    <a:pt x="51644" y="1698624"/>
                  </a:lnTo>
                  <a:lnTo>
                    <a:pt x="39769" y="1654459"/>
                  </a:lnTo>
                  <a:lnTo>
                    <a:pt x="29387" y="1609703"/>
                  </a:lnTo>
                  <a:lnTo>
                    <a:pt x="20525" y="1564384"/>
                  </a:lnTo>
                  <a:lnTo>
                    <a:pt x="13211" y="1518529"/>
                  </a:lnTo>
                  <a:lnTo>
                    <a:pt x="7473" y="1472168"/>
                  </a:lnTo>
                  <a:lnTo>
                    <a:pt x="3340" y="1425328"/>
                  </a:lnTo>
                  <a:lnTo>
                    <a:pt x="839" y="1378038"/>
                  </a:lnTo>
                  <a:lnTo>
                    <a:pt x="0" y="1330325"/>
                  </a:lnTo>
                  <a:lnTo>
                    <a:pt x="950" y="1280053"/>
                  </a:lnTo>
                  <a:lnTo>
                    <a:pt x="3795" y="1229932"/>
                  </a:lnTo>
                  <a:lnTo>
                    <a:pt x="8524" y="1180013"/>
                  </a:lnTo>
                  <a:lnTo>
                    <a:pt x="15126" y="1130349"/>
                  </a:lnTo>
                  <a:lnTo>
                    <a:pt x="23590" y="1080992"/>
                  </a:lnTo>
                  <a:lnTo>
                    <a:pt x="33905" y="1031992"/>
                  </a:lnTo>
                  <a:lnTo>
                    <a:pt x="46062" y="983403"/>
                  </a:lnTo>
                  <a:lnTo>
                    <a:pt x="60049" y="935275"/>
                  </a:lnTo>
                  <a:lnTo>
                    <a:pt x="75856" y="887661"/>
                  </a:lnTo>
                  <a:lnTo>
                    <a:pt x="93472" y="840613"/>
                  </a:lnTo>
                  <a:lnTo>
                    <a:pt x="439801" y="977646"/>
                  </a:lnTo>
                  <a:lnTo>
                    <a:pt x="423285" y="1022528"/>
                  </a:lnTo>
                  <a:lnTo>
                    <a:pt x="409139" y="1067695"/>
                  </a:lnTo>
                  <a:lnTo>
                    <a:pt x="397333" y="1113077"/>
                  </a:lnTo>
                  <a:lnTo>
                    <a:pt x="387835" y="1158603"/>
                  </a:lnTo>
                  <a:lnTo>
                    <a:pt x="380614" y="1204200"/>
                  </a:lnTo>
                  <a:lnTo>
                    <a:pt x="375639" y="1249797"/>
                  </a:lnTo>
                  <a:lnTo>
                    <a:pt x="372880" y="1295325"/>
                  </a:lnTo>
                  <a:lnTo>
                    <a:pt x="372306" y="1340710"/>
                  </a:lnTo>
                  <a:lnTo>
                    <a:pt x="373886" y="1385882"/>
                  </a:lnTo>
                  <a:lnTo>
                    <a:pt x="377589" y="1430770"/>
                  </a:lnTo>
                  <a:lnTo>
                    <a:pt x="383384" y="1475302"/>
                  </a:lnTo>
                  <a:lnTo>
                    <a:pt x="391241" y="1519407"/>
                  </a:lnTo>
                  <a:lnTo>
                    <a:pt x="401128" y="1563015"/>
                  </a:lnTo>
                  <a:lnTo>
                    <a:pt x="413015" y="1606053"/>
                  </a:lnTo>
                  <a:lnTo>
                    <a:pt x="426871" y="1648450"/>
                  </a:lnTo>
                  <a:lnTo>
                    <a:pt x="442664" y="1690136"/>
                  </a:lnTo>
                  <a:lnTo>
                    <a:pt x="460365" y="1731038"/>
                  </a:lnTo>
                  <a:lnTo>
                    <a:pt x="479942" y="1771087"/>
                  </a:lnTo>
                  <a:lnTo>
                    <a:pt x="501365" y="1810209"/>
                  </a:lnTo>
                  <a:lnTo>
                    <a:pt x="524602" y="1848335"/>
                  </a:lnTo>
                  <a:lnTo>
                    <a:pt x="549622" y="1885393"/>
                  </a:lnTo>
                  <a:lnTo>
                    <a:pt x="576396" y="1921312"/>
                  </a:lnTo>
                  <a:lnTo>
                    <a:pt x="604892" y="1956020"/>
                  </a:lnTo>
                  <a:lnTo>
                    <a:pt x="635079" y="1989446"/>
                  </a:lnTo>
                  <a:lnTo>
                    <a:pt x="666926" y="2021520"/>
                  </a:lnTo>
                  <a:lnTo>
                    <a:pt x="700402" y="2052169"/>
                  </a:lnTo>
                  <a:lnTo>
                    <a:pt x="735478" y="2081322"/>
                  </a:lnTo>
                  <a:lnTo>
                    <a:pt x="772121" y="2108909"/>
                  </a:lnTo>
                  <a:lnTo>
                    <a:pt x="810301" y="2134858"/>
                  </a:lnTo>
                  <a:lnTo>
                    <a:pt x="849987" y="2159098"/>
                  </a:lnTo>
                  <a:lnTo>
                    <a:pt x="891148" y="2181557"/>
                  </a:lnTo>
                  <a:lnTo>
                    <a:pt x="933753" y="2202164"/>
                  </a:lnTo>
                  <a:lnTo>
                    <a:pt x="977772" y="2220849"/>
                  </a:lnTo>
                  <a:lnTo>
                    <a:pt x="1022643" y="2237353"/>
                  </a:lnTo>
                  <a:lnTo>
                    <a:pt x="1067801" y="2251489"/>
                  </a:lnTo>
                  <a:lnTo>
                    <a:pt x="1113173" y="2263287"/>
                  </a:lnTo>
                  <a:lnTo>
                    <a:pt x="1158689" y="2272779"/>
                  </a:lnTo>
                  <a:lnTo>
                    <a:pt x="1204277" y="2279994"/>
                  </a:lnTo>
                  <a:lnTo>
                    <a:pt x="1249867" y="2284964"/>
                  </a:lnTo>
                  <a:lnTo>
                    <a:pt x="1295387" y="2287719"/>
                  </a:lnTo>
                  <a:lnTo>
                    <a:pt x="1340765" y="2288290"/>
                  </a:lnTo>
                  <a:lnTo>
                    <a:pt x="1385931" y="2286708"/>
                  </a:lnTo>
                  <a:lnTo>
                    <a:pt x="1430813" y="2283004"/>
                  </a:lnTo>
                  <a:lnTo>
                    <a:pt x="1475340" y="2277208"/>
                  </a:lnTo>
                  <a:lnTo>
                    <a:pt x="1519440" y="2269352"/>
                  </a:lnTo>
                  <a:lnTo>
                    <a:pt x="1563043" y="2259466"/>
                  </a:lnTo>
                  <a:lnTo>
                    <a:pt x="1606077" y="2247581"/>
                  </a:lnTo>
                  <a:lnTo>
                    <a:pt x="1648471" y="2233727"/>
                  </a:lnTo>
                  <a:lnTo>
                    <a:pt x="1690153" y="2217936"/>
                  </a:lnTo>
                  <a:lnTo>
                    <a:pt x="1731053" y="2200238"/>
                  </a:lnTo>
                  <a:lnTo>
                    <a:pt x="1771099" y="2180664"/>
                  </a:lnTo>
                  <a:lnTo>
                    <a:pt x="1810219" y="2159245"/>
                  </a:lnTo>
                  <a:lnTo>
                    <a:pt x="1848343" y="2136012"/>
                  </a:lnTo>
                  <a:lnTo>
                    <a:pt x="1885399" y="2110995"/>
                  </a:lnTo>
                  <a:lnTo>
                    <a:pt x="1921317" y="2084225"/>
                  </a:lnTo>
                  <a:lnTo>
                    <a:pt x="1956024" y="2055733"/>
                  </a:lnTo>
                  <a:lnTo>
                    <a:pt x="1989449" y="2025550"/>
                  </a:lnTo>
                  <a:lnTo>
                    <a:pt x="2021522" y="1993706"/>
                  </a:lnTo>
                  <a:lnTo>
                    <a:pt x="2052170" y="1960233"/>
                  </a:lnTo>
                  <a:lnTo>
                    <a:pt x="2081323" y="1925161"/>
                  </a:lnTo>
                  <a:lnTo>
                    <a:pt x="2108910" y="1888521"/>
                  </a:lnTo>
                  <a:lnTo>
                    <a:pt x="2134858" y="1850343"/>
                  </a:lnTo>
                  <a:lnTo>
                    <a:pt x="2159098" y="1810659"/>
                  </a:lnTo>
                  <a:lnTo>
                    <a:pt x="2181557" y="1769500"/>
                  </a:lnTo>
                  <a:lnTo>
                    <a:pt x="2202164" y="1726895"/>
                  </a:lnTo>
                  <a:lnTo>
                    <a:pt x="2220849" y="1682877"/>
                  </a:lnTo>
                  <a:lnTo>
                    <a:pt x="2237364" y="1637995"/>
                  </a:lnTo>
                  <a:lnTo>
                    <a:pt x="2251510" y="1592828"/>
                  </a:lnTo>
                  <a:lnTo>
                    <a:pt x="2263316" y="1547447"/>
                  </a:lnTo>
                  <a:lnTo>
                    <a:pt x="2272814" y="1501924"/>
                  </a:lnTo>
                  <a:lnTo>
                    <a:pt x="2280035" y="1456330"/>
                  </a:lnTo>
                  <a:lnTo>
                    <a:pt x="2285010" y="1410735"/>
                  </a:lnTo>
                  <a:lnTo>
                    <a:pt x="2287769" y="1365211"/>
                  </a:lnTo>
                  <a:lnTo>
                    <a:pt x="2288343" y="1319829"/>
                  </a:lnTo>
                  <a:lnTo>
                    <a:pt x="2286763" y="1274661"/>
                  </a:lnTo>
                  <a:lnTo>
                    <a:pt x="2283060" y="1229777"/>
                  </a:lnTo>
                  <a:lnTo>
                    <a:pt x="2277265" y="1185248"/>
                  </a:lnTo>
                  <a:lnTo>
                    <a:pt x="2269408" y="1141147"/>
                  </a:lnTo>
                  <a:lnTo>
                    <a:pt x="2259521" y="1097543"/>
                  </a:lnTo>
                  <a:lnTo>
                    <a:pt x="2247634" y="1054509"/>
                  </a:lnTo>
                  <a:lnTo>
                    <a:pt x="2233778" y="1012115"/>
                  </a:lnTo>
                  <a:lnTo>
                    <a:pt x="2217985" y="970432"/>
                  </a:lnTo>
                  <a:lnTo>
                    <a:pt x="2200284" y="929533"/>
                  </a:lnTo>
                  <a:lnTo>
                    <a:pt x="2180707" y="889487"/>
                  </a:lnTo>
                  <a:lnTo>
                    <a:pt x="2159284" y="850366"/>
                  </a:lnTo>
                  <a:lnTo>
                    <a:pt x="2136047" y="812242"/>
                  </a:lnTo>
                  <a:lnTo>
                    <a:pt x="2111027" y="775185"/>
                  </a:lnTo>
                  <a:lnTo>
                    <a:pt x="2084253" y="739267"/>
                  </a:lnTo>
                  <a:lnTo>
                    <a:pt x="2055757" y="704558"/>
                  </a:lnTo>
                  <a:lnTo>
                    <a:pt x="2025570" y="671131"/>
                  </a:lnTo>
                  <a:lnTo>
                    <a:pt x="1993723" y="639055"/>
                  </a:lnTo>
                  <a:lnTo>
                    <a:pt x="1960247" y="608403"/>
                  </a:lnTo>
                  <a:lnTo>
                    <a:pt x="1925171" y="579246"/>
                  </a:lnTo>
                  <a:lnTo>
                    <a:pt x="1888528" y="551654"/>
                  </a:lnTo>
                  <a:lnTo>
                    <a:pt x="1850348" y="525700"/>
                  </a:lnTo>
                  <a:lnTo>
                    <a:pt x="1810662" y="501453"/>
                  </a:lnTo>
                  <a:lnTo>
                    <a:pt x="1769501" y="478986"/>
                  </a:lnTo>
                  <a:lnTo>
                    <a:pt x="1726896" y="458369"/>
                  </a:lnTo>
                  <a:lnTo>
                    <a:pt x="1682877" y="439674"/>
                  </a:lnTo>
                  <a:lnTo>
                    <a:pt x="1634376" y="421956"/>
                  </a:lnTo>
                  <a:lnTo>
                    <a:pt x="1585069" y="406916"/>
                  </a:lnTo>
                  <a:lnTo>
                    <a:pt x="1535066" y="394570"/>
                  </a:lnTo>
                  <a:lnTo>
                    <a:pt x="1484480" y="384937"/>
                  </a:lnTo>
                  <a:lnTo>
                    <a:pt x="1433420" y="378034"/>
                  </a:lnTo>
                  <a:lnTo>
                    <a:pt x="1381998" y="373879"/>
                  </a:lnTo>
                  <a:lnTo>
                    <a:pt x="1330324" y="372491"/>
                  </a:lnTo>
                  <a:lnTo>
                    <a:pt x="1330324" y="0"/>
                  </a:lnTo>
                  <a:close/>
                </a:path>
              </a:pathLst>
            </a:custGeom>
            <a:ln w="9144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00961" y="1635505"/>
              <a:ext cx="1236980" cy="977900"/>
            </a:xfrm>
            <a:custGeom>
              <a:avLst/>
              <a:gdLst/>
              <a:ahLst/>
              <a:cxnLst/>
              <a:rect l="l" t="t" r="r" b="b"/>
              <a:pathLst>
                <a:path w="1236980" h="977900">
                  <a:moveTo>
                    <a:pt x="1236852" y="0"/>
                  </a:moveTo>
                  <a:lnTo>
                    <a:pt x="1187401" y="913"/>
                  </a:lnTo>
                  <a:lnTo>
                    <a:pt x="1138293" y="3636"/>
                  </a:lnTo>
                  <a:lnTo>
                    <a:pt x="1089569" y="8142"/>
                  </a:lnTo>
                  <a:lnTo>
                    <a:pt x="1041267" y="14405"/>
                  </a:lnTo>
                  <a:lnTo>
                    <a:pt x="993426" y="22397"/>
                  </a:lnTo>
                  <a:lnTo>
                    <a:pt x="946087" y="32092"/>
                  </a:lnTo>
                  <a:lnTo>
                    <a:pt x="899286" y="43465"/>
                  </a:lnTo>
                  <a:lnTo>
                    <a:pt x="853065" y="56487"/>
                  </a:lnTo>
                  <a:lnTo>
                    <a:pt x="807461" y="71133"/>
                  </a:lnTo>
                  <a:lnTo>
                    <a:pt x="762515" y="87375"/>
                  </a:lnTo>
                  <a:lnTo>
                    <a:pt x="718264" y="105188"/>
                  </a:lnTo>
                  <a:lnTo>
                    <a:pt x="674749" y="124545"/>
                  </a:lnTo>
                  <a:lnTo>
                    <a:pt x="632008" y="145420"/>
                  </a:lnTo>
                  <a:lnTo>
                    <a:pt x="590080" y="167784"/>
                  </a:lnTo>
                  <a:lnTo>
                    <a:pt x="549005" y="191613"/>
                  </a:lnTo>
                  <a:lnTo>
                    <a:pt x="508822" y="216880"/>
                  </a:lnTo>
                  <a:lnTo>
                    <a:pt x="469569" y="243558"/>
                  </a:lnTo>
                  <a:lnTo>
                    <a:pt x="431286" y="271620"/>
                  </a:lnTo>
                  <a:lnTo>
                    <a:pt x="394011" y="301039"/>
                  </a:lnTo>
                  <a:lnTo>
                    <a:pt x="357785" y="331790"/>
                  </a:lnTo>
                  <a:lnTo>
                    <a:pt x="322646" y="363846"/>
                  </a:lnTo>
                  <a:lnTo>
                    <a:pt x="288633" y="397180"/>
                  </a:lnTo>
                  <a:lnTo>
                    <a:pt x="255785" y="431766"/>
                  </a:lnTo>
                  <a:lnTo>
                    <a:pt x="224142" y="467576"/>
                  </a:lnTo>
                  <a:lnTo>
                    <a:pt x="193742" y="504585"/>
                  </a:lnTo>
                  <a:lnTo>
                    <a:pt x="164624" y="542766"/>
                  </a:lnTo>
                  <a:lnTo>
                    <a:pt x="136829" y="582092"/>
                  </a:lnTo>
                  <a:lnTo>
                    <a:pt x="110394" y="622537"/>
                  </a:lnTo>
                  <a:lnTo>
                    <a:pt x="85359" y="664074"/>
                  </a:lnTo>
                  <a:lnTo>
                    <a:pt x="61763" y="706677"/>
                  </a:lnTo>
                  <a:lnTo>
                    <a:pt x="39645" y="750318"/>
                  </a:lnTo>
                  <a:lnTo>
                    <a:pt x="19044" y="794972"/>
                  </a:lnTo>
                  <a:lnTo>
                    <a:pt x="0" y="840613"/>
                  </a:lnTo>
                  <a:lnTo>
                    <a:pt x="346329" y="977646"/>
                  </a:lnTo>
                  <a:lnTo>
                    <a:pt x="365468" y="932650"/>
                  </a:lnTo>
                  <a:lnTo>
                    <a:pt x="386707" y="889010"/>
                  </a:lnTo>
                  <a:lnTo>
                    <a:pt x="409971" y="846775"/>
                  </a:lnTo>
                  <a:lnTo>
                    <a:pt x="435189" y="805996"/>
                  </a:lnTo>
                  <a:lnTo>
                    <a:pt x="462285" y="766720"/>
                  </a:lnTo>
                  <a:lnTo>
                    <a:pt x="491188" y="728999"/>
                  </a:lnTo>
                  <a:lnTo>
                    <a:pt x="521824" y="692882"/>
                  </a:lnTo>
                  <a:lnTo>
                    <a:pt x="554119" y="658419"/>
                  </a:lnTo>
                  <a:lnTo>
                    <a:pt x="588002" y="625660"/>
                  </a:lnTo>
                  <a:lnTo>
                    <a:pt x="623397" y="594653"/>
                  </a:lnTo>
                  <a:lnTo>
                    <a:pt x="660233" y="565449"/>
                  </a:lnTo>
                  <a:lnTo>
                    <a:pt x="698436" y="538099"/>
                  </a:lnTo>
                  <a:lnTo>
                    <a:pt x="737933" y="512650"/>
                  </a:lnTo>
                  <a:lnTo>
                    <a:pt x="778650" y="489153"/>
                  </a:lnTo>
                  <a:lnTo>
                    <a:pt x="820515" y="467659"/>
                  </a:lnTo>
                  <a:lnTo>
                    <a:pt x="863454" y="448215"/>
                  </a:lnTo>
                  <a:lnTo>
                    <a:pt x="907394" y="430873"/>
                  </a:lnTo>
                  <a:lnTo>
                    <a:pt x="952261" y="415682"/>
                  </a:lnTo>
                  <a:lnTo>
                    <a:pt x="997984" y="402692"/>
                  </a:lnTo>
                  <a:lnTo>
                    <a:pt x="1044487" y="391952"/>
                  </a:lnTo>
                  <a:lnTo>
                    <a:pt x="1091699" y="383512"/>
                  </a:lnTo>
                  <a:lnTo>
                    <a:pt x="1139546" y="377422"/>
                  </a:lnTo>
                  <a:lnTo>
                    <a:pt x="1187955" y="373732"/>
                  </a:lnTo>
                  <a:lnTo>
                    <a:pt x="1236852" y="372491"/>
                  </a:lnTo>
                  <a:lnTo>
                    <a:pt x="1236852" y="0"/>
                  </a:lnTo>
                  <a:close/>
                </a:path>
              </a:pathLst>
            </a:custGeom>
            <a:solidFill>
              <a:srgbClr val="B6B6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00961" y="1635505"/>
              <a:ext cx="1236980" cy="977900"/>
            </a:xfrm>
            <a:custGeom>
              <a:avLst/>
              <a:gdLst/>
              <a:ahLst/>
              <a:cxnLst/>
              <a:rect l="l" t="t" r="r" b="b"/>
              <a:pathLst>
                <a:path w="1236980" h="977900">
                  <a:moveTo>
                    <a:pt x="0" y="840613"/>
                  </a:moveTo>
                  <a:lnTo>
                    <a:pt x="19044" y="794972"/>
                  </a:lnTo>
                  <a:lnTo>
                    <a:pt x="39645" y="750318"/>
                  </a:lnTo>
                  <a:lnTo>
                    <a:pt x="61763" y="706677"/>
                  </a:lnTo>
                  <a:lnTo>
                    <a:pt x="85359" y="664074"/>
                  </a:lnTo>
                  <a:lnTo>
                    <a:pt x="110394" y="622537"/>
                  </a:lnTo>
                  <a:lnTo>
                    <a:pt x="136829" y="582092"/>
                  </a:lnTo>
                  <a:lnTo>
                    <a:pt x="164624" y="542766"/>
                  </a:lnTo>
                  <a:lnTo>
                    <a:pt x="193742" y="504585"/>
                  </a:lnTo>
                  <a:lnTo>
                    <a:pt x="224142" y="467576"/>
                  </a:lnTo>
                  <a:lnTo>
                    <a:pt x="255785" y="431766"/>
                  </a:lnTo>
                  <a:lnTo>
                    <a:pt x="288633" y="397180"/>
                  </a:lnTo>
                  <a:lnTo>
                    <a:pt x="322646" y="363846"/>
                  </a:lnTo>
                  <a:lnTo>
                    <a:pt x="357785" y="331790"/>
                  </a:lnTo>
                  <a:lnTo>
                    <a:pt x="394011" y="301039"/>
                  </a:lnTo>
                  <a:lnTo>
                    <a:pt x="431286" y="271620"/>
                  </a:lnTo>
                  <a:lnTo>
                    <a:pt x="469569" y="243558"/>
                  </a:lnTo>
                  <a:lnTo>
                    <a:pt x="508822" y="216880"/>
                  </a:lnTo>
                  <a:lnTo>
                    <a:pt x="549005" y="191613"/>
                  </a:lnTo>
                  <a:lnTo>
                    <a:pt x="590080" y="167784"/>
                  </a:lnTo>
                  <a:lnTo>
                    <a:pt x="632008" y="145420"/>
                  </a:lnTo>
                  <a:lnTo>
                    <a:pt x="674749" y="124545"/>
                  </a:lnTo>
                  <a:lnTo>
                    <a:pt x="718264" y="105188"/>
                  </a:lnTo>
                  <a:lnTo>
                    <a:pt x="762515" y="87375"/>
                  </a:lnTo>
                  <a:lnTo>
                    <a:pt x="807461" y="71133"/>
                  </a:lnTo>
                  <a:lnTo>
                    <a:pt x="853065" y="56487"/>
                  </a:lnTo>
                  <a:lnTo>
                    <a:pt x="899286" y="43465"/>
                  </a:lnTo>
                  <a:lnTo>
                    <a:pt x="946087" y="32092"/>
                  </a:lnTo>
                  <a:lnTo>
                    <a:pt x="993426" y="22397"/>
                  </a:lnTo>
                  <a:lnTo>
                    <a:pt x="1041267" y="14405"/>
                  </a:lnTo>
                  <a:lnTo>
                    <a:pt x="1089569" y="8142"/>
                  </a:lnTo>
                  <a:lnTo>
                    <a:pt x="1138293" y="3636"/>
                  </a:lnTo>
                  <a:lnTo>
                    <a:pt x="1187401" y="913"/>
                  </a:lnTo>
                  <a:lnTo>
                    <a:pt x="1236852" y="0"/>
                  </a:lnTo>
                  <a:lnTo>
                    <a:pt x="1236852" y="372491"/>
                  </a:lnTo>
                  <a:lnTo>
                    <a:pt x="1187955" y="373732"/>
                  </a:lnTo>
                  <a:lnTo>
                    <a:pt x="1139546" y="377422"/>
                  </a:lnTo>
                  <a:lnTo>
                    <a:pt x="1091699" y="383512"/>
                  </a:lnTo>
                  <a:lnTo>
                    <a:pt x="1044487" y="391952"/>
                  </a:lnTo>
                  <a:lnTo>
                    <a:pt x="997984" y="402692"/>
                  </a:lnTo>
                  <a:lnTo>
                    <a:pt x="952261" y="415682"/>
                  </a:lnTo>
                  <a:lnTo>
                    <a:pt x="907394" y="430873"/>
                  </a:lnTo>
                  <a:lnTo>
                    <a:pt x="863454" y="448215"/>
                  </a:lnTo>
                  <a:lnTo>
                    <a:pt x="820515" y="467659"/>
                  </a:lnTo>
                  <a:lnTo>
                    <a:pt x="778650" y="489153"/>
                  </a:lnTo>
                  <a:lnTo>
                    <a:pt x="737933" y="512650"/>
                  </a:lnTo>
                  <a:lnTo>
                    <a:pt x="698436" y="538099"/>
                  </a:lnTo>
                  <a:lnTo>
                    <a:pt x="660233" y="565449"/>
                  </a:lnTo>
                  <a:lnTo>
                    <a:pt x="623397" y="594653"/>
                  </a:lnTo>
                  <a:lnTo>
                    <a:pt x="588002" y="625660"/>
                  </a:lnTo>
                  <a:lnTo>
                    <a:pt x="554119" y="658419"/>
                  </a:lnTo>
                  <a:lnTo>
                    <a:pt x="521824" y="692882"/>
                  </a:lnTo>
                  <a:lnTo>
                    <a:pt x="491188" y="728999"/>
                  </a:lnTo>
                  <a:lnTo>
                    <a:pt x="462285" y="766720"/>
                  </a:lnTo>
                  <a:lnTo>
                    <a:pt x="435189" y="805996"/>
                  </a:lnTo>
                  <a:lnTo>
                    <a:pt x="409971" y="846775"/>
                  </a:lnTo>
                  <a:lnTo>
                    <a:pt x="386707" y="889010"/>
                  </a:lnTo>
                  <a:lnTo>
                    <a:pt x="365468" y="932650"/>
                  </a:lnTo>
                  <a:lnTo>
                    <a:pt x="346329" y="977646"/>
                  </a:lnTo>
                  <a:lnTo>
                    <a:pt x="0" y="840613"/>
                  </a:lnTo>
                  <a:close/>
                </a:path>
              </a:pathLst>
            </a:custGeom>
            <a:ln w="9144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111120" y="838200"/>
            <a:ext cx="1300480" cy="4826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5"/>
              </a:spcBef>
            </a:pP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CES</a:t>
            </a:r>
            <a:endParaRPr sz="14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400" b="1" i="1" spc="-10" dirty="0">
                <a:solidFill>
                  <a:srgbClr val="1E1E1E"/>
                </a:solidFill>
                <a:latin typeface="Verdana"/>
                <a:cs typeface="Verdana"/>
              </a:rPr>
              <a:t>доступность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5867" rIns="0" bIns="0" rtlCol="0">
            <a:spAutoFit/>
          </a:bodyPr>
          <a:lstStyle/>
          <a:p>
            <a:pPr marL="649605">
              <a:lnSpc>
                <a:spcPct val="100000"/>
              </a:lnSpc>
              <a:spcBef>
                <a:spcPts val="100"/>
              </a:spcBef>
            </a:pPr>
            <a:r>
              <a:rPr dirty="0"/>
              <a:t>Метрики</a:t>
            </a:r>
            <a:r>
              <a:rPr spc="-45" dirty="0"/>
              <a:t> </a:t>
            </a:r>
            <a:r>
              <a:rPr spc="-25" dirty="0"/>
              <a:t>клиентского</a:t>
            </a:r>
            <a:r>
              <a:rPr spc="-30" dirty="0"/>
              <a:t> </a:t>
            </a:r>
            <a:r>
              <a:rPr spc="-10" dirty="0"/>
              <a:t>опыта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8314" y="5962650"/>
            <a:ext cx="1087437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Вопрос:</a:t>
            </a:r>
            <a:r>
              <a:rPr sz="1400" spc="-10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latin typeface="Arial Black"/>
                <a:cs typeface="Arial Black"/>
              </a:rPr>
              <a:t>Оцените,</a:t>
            </a:r>
            <a:r>
              <a:rPr sz="1400" spc="-8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в</a:t>
            </a:r>
            <a:r>
              <a:rPr sz="1400" spc="-60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какой</a:t>
            </a:r>
            <a:r>
              <a:rPr sz="1400" spc="-75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степени</a:t>
            </a:r>
            <a:r>
              <a:rPr sz="1400" spc="-6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вы</a:t>
            </a:r>
            <a:r>
              <a:rPr sz="1400" spc="-5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удовлетворены</a:t>
            </a:r>
            <a:r>
              <a:rPr sz="1400" spc="-80" dirty="0">
                <a:latin typeface="Arial Black"/>
                <a:cs typeface="Arial Black"/>
              </a:rPr>
              <a:t> </a:t>
            </a:r>
            <a:r>
              <a:rPr sz="1400" spc="-40" dirty="0">
                <a:latin typeface="Arial Black"/>
                <a:cs typeface="Arial Black"/>
              </a:rPr>
              <a:t>следующими</a:t>
            </a:r>
            <a:r>
              <a:rPr sz="1400" spc="-100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аспектами</a:t>
            </a:r>
            <a:endParaRPr sz="1400" dirty="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latin typeface="Arial Black"/>
                <a:cs typeface="Arial Black"/>
              </a:rPr>
              <a:t>Поставьте</a:t>
            </a:r>
            <a:r>
              <a:rPr sz="1400" spc="-80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оценку</a:t>
            </a:r>
            <a:r>
              <a:rPr sz="1400" spc="-60" dirty="0">
                <a:latin typeface="Arial Black"/>
                <a:cs typeface="Arial Black"/>
              </a:rPr>
              <a:t> </a:t>
            </a:r>
            <a:r>
              <a:rPr sz="1400" spc="50" dirty="0">
                <a:latin typeface="Arial Black"/>
                <a:cs typeface="Arial Black"/>
              </a:rPr>
              <a:t>от</a:t>
            </a:r>
            <a:r>
              <a:rPr sz="1400" spc="-60" dirty="0">
                <a:latin typeface="Arial Black"/>
                <a:cs typeface="Arial Black"/>
              </a:rPr>
              <a:t> </a:t>
            </a:r>
            <a:r>
              <a:rPr sz="1400" spc="-275" dirty="0">
                <a:latin typeface="Arial Black"/>
                <a:cs typeface="Arial Black"/>
              </a:rPr>
              <a:t>1</a:t>
            </a:r>
            <a:r>
              <a:rPr sz="1400" spc="-4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до</a:t>
            </a:r>
            <a:r>
              <a:rPr sz="1400" spc="-60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5,</a:t>
            </a:r>
            <a:r>
              <a:rPr sz="1400" spc="-4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где</a:t>
            </a:r>
            <a:r>
              <a:rPr sz="1400" spc="-6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"1"-</a:t>
            </a:r>
            <a:r>
              <a:rPr sz="1400" spc="-5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совсем</a:t>
            </a:r>
            <a:r>
              <a:rPr sz="1400" spc="-70" dirty="0">
                <a:latin typeface="Arial Black"/>
                <a:cs typeface="Arial Black"/>
              </a:rPr>
              <a:t> </a:t>
            </a:r>
            <a:r>
              <a:rPr sz="1400" spc="-50" dirty="0">
                <a:latin typeface="Arial Black"/>
                <a:cs typeface="Arial Black"/>
              </a:rPr>
              <a:t>не</a:t>
            </a:r>
            <a:r>
              <a:rPr sz="1400" spc="-40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удовлетворен</a:t>
            </a:r>
            <a:r>
              <a:rPr sz="1400" spc="-80" dirty="0">
                <a:latin typeface="Arial Black"/>
                <a:cs typeface="Arial Black"/>
              </a:rPr>
              <a:t> </a:t>
            </a:r>
            <a:r>
              <a:rPr sz="1400" spc="150" dirty="0">
                <a:latin typeface="Arial Black"/>
                <a:cs typeface="Arial Black"/>
              </a:rPr>
              <a:t>(-</a:t>
            </a:r>
            <a:r>
              <a:rPr sz="1400" dirty="0">
                <a:latin typeface="Arial Black"/>
                <a:cs typeface="Arial Black"/>
              </a:rPr>
              <a:t>а),</a:t>
            </a:r>
            <a:r>
              <a:rPr sz="1400" spc="-70" dirty="0">
                <a:latin typeface="Arial Black"/>
                <a:cs typeface="Arial Black"/>
              </a:rPr>
              <a:t> </a:t>
            </a:r>
            <a:r>
              <a:rPr sz="1400" spc="100" dirty="0">
                <a:latin typeface="Arial Black"/>
                <a:cs typeface="Arial Black"/>
              </a:rPr>
              <a:t>"5"-</a:t>
            </a:r>
            <a:r>
              <a:rPr sz="1400" spc="-55" dirty="0">
                <a:latin typeface="Arial Black"/>
                <a:cs typeface="Arial Black"/>
              </a:rPr>
              <a:t> </a:t>
            </a:r>
            <a:r>
              <a:rPr sz="1400" dirty="0">
                <a:latin typeface="Arial Black"/>
                <a:cs typeface="Arial Black"/>
              </a:rPr>
              <a:t>всё</a:t>
            </a:r>
            <a:r>
              <a:rPr sz="1400" spc="-45" dirty="0">
                <a:latin typeface="Arial Black"/>
                <a:cs typeface="Arial Black"/>
              </a:rPr>
              <a:t> </a:t>
            </a:r>
            <a:r>
              <a:rPr sz="1400" spc="-35" dirty="0">
                <a:latin typeface="Arial Black"/>
                <a:cs typeface="Arial Black"/>
              </a:rPr>
              <a:t>отлично,</a:t>
            </a:r>
            <a:r>
              <a:rPr sz="1400" spc="-95" dirty="0">
                <a:latin typeface="Arial Black"/>
                <a:cs typeface="Arial Black"/>
              </a:rPr>
              <a:t> </a:t>
            </a:r>
            <a:r>
              <a:rPr sz="1400" spc="-30" dirty="0">
                <a:latin typeface="Arial Black"/>
                <a:cs typeface="Arial Black"/>
              </a:rPr>
              <a:t>полностью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-10" dirty="0">
                <a:latin typeface="Arial Black"/>
                <a:cs typeface="Arial Black"/>
              </a:rPr>
              <a:t>удовлетворен </a:t>
            </a:r>
            <a:r>
              <a:rPr sz="1400" spc="145" dirty="0">
                <a:latin typeface="Arial Black"/>
                <a:cs typeface="Arial Black"/>
              </a:rPr>
              <a:t>(-</a:t>
            </a:r>
            <a:r>
              <a:rPr sz="1400" spc="-25" dirty="0">
                <a:latin typeface="Arial Black"/>
                <a:cs typeface="Arial Black"/>
              </a:rPr>
              <a:t>а)</a:t>
            </a:r>
            <a:endParaRPr sz="1400" dirty="0">
              <a:latin typeface="Arial Black"/>
              <a:cs typeface="Arial Black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412717"/>
              </p:ext>
            </p:extLst>
          </p:nvPr>
        </p:nvGraphicFramePr>
        <p:xfrm>
          <a:off x="813206" y="1140078"/>
          <a:ext cx="3457575" cy="4735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656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spc="-2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Направление</a:t>
                      </a:r>
                      <a:r>
                        <a:rPr sz="1200" spc="-8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20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200" spc="-4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200" spc="-1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аспекты</a:t>
                      </a:r>
                      <a:endParaRPr sz="1200">
                        <a:latin typeface="Arial Black"/>
                        <a:cs typeface="Arial Black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08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Среда</a:t>
                      </a:r>
                      <a:r>
                        <a:rPr sz="1200" spc="45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200" spc="-1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работы</a:t>
                      </a:r>
                      <a:endParaRPr sz="1200">
                        <a:latin typeface="Arial Black"/>
                        <a:cs typeface="Arial Black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Площадка</a:t>
                      </a:r>
                      <a:r>
                        <a:rPr sz="1050" spc="-6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рабочие</a:t>
                      </a:r>
                      <a:r>
                        <a:rPr sz="1050" spc="-7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условия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20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Рабочие</a:t>
                      </a:r>
                      <a:r>
                        <a:rPr sz="1200" spc="-105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200" spc="-1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ресурсы</a:t>
                      </a:r>
                      <a:endParaRPr sz="1200">
                        <a:latin typeface="Arial Black"/>
                        <a:cs typeface="Arial Black"/>
                      </a:endParaRPr>
                    </a:p>
                    <a:p>
                      <a:pPr marL="45720" marR="26289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050" dirty="0">
                          <a:latin typeface="Arial Black"/>
                          <a:cs typeface="Arial Black"/>
                        </a:rPr>
                        <a:t>Удобство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50" spc="3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стабильность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платформы</a:t>
                      </a:r>
                      <a:r>
                        <a:rPr sz="1050" spc="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LXP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для</a:t>
                      </a:r>
                      <a:r>
                        <a:rPr sz="1050" spc="-6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работы;</a:t>
                      </a:r>
                      <a:endParaRPr sz="1050">
                        <a:latin typeface="Arial Black"/>
                        <a:cs typeface="Arial Black"/>
                      </a:endParaRPr>
                    </a:p>
                    <a:p>
                      <a:pPr marL="45720" marR="292100">
                        <a:lnSpc>
                          <a:spcPct val="100000"/>
                        </a:lnSpc>
                      </a:pPr>
                      <a:r>
                        <a:rPr sz="1050" spc="-30" dirty="0">
                          <a:latin typeface="Arial Black"/>
                          <a:cs typeface="Arial Black"/>
                        </a:rPr>
                        <a:t>Наличие</a:t>
                      </a:r>
                      <a:r>
                        <a:rPr sz="1050" spc="-3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необходимого</a:t>
                      </a:r>
                      <a:r>
                        <a:rPr sz="1050" spc="-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оборудования</a:t>
                      </a:r>
                      <a:r>
                        <a:rPr sz="1050" spc="-3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50" dirty="0"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программного</a:t>
                      </a:r>
                      <a:r>
                        <a:rPr sz="1050" spc="-3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обеспечения</a:t>
                      </a:r>
                      <a:r>
                        <a:rPr sz="1050" spc="-4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для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 работы</a:t>
                      </a:r>
                      <a:r>
                        <a:rPr sz="1050" spc="-4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50" dirty="0"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обучения;</a:t>
                      </a:r>
                      <a:r>
                        <a:rPr sz="1050" spc="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Оперативность</a:t>
                      </a:r>
                      <a:r>
                        <a:rPr sz="1050" spc="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решения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технических</a:t>
                      </a:r>
                      <a:r>
                        <a:rPr sz="1050" spc="-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проблем</a:t>
                      </a:r>
                      <a:r>
                        <a:rPr sz="1050" spc="-4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запросов</a:t>
                      </a:r>
                      <a:r>
                        <a:rPr sz="1050" spc="-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на платформе</a:t>
                      </a:r>
                      <a:r>
                        <a:rPr sz="1050" spc="-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LXP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442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 dirty="0" err="1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Активности</a:t>
                      </a:r>
                      <a:r>
                        <a:rPr sz="1200" spc="245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ru-RU" sz="1200" spc="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Колледжа</a:t>
                      </a:r>
                      <a:endParaRPr sz="1200" spc="0" dirty="0">
                        <a:latin typeface="Arial Black"/>
                        <a:cs typeface="Arial Black"/>
                      </a:endParaRPr>
                    </a:p>
                    <a:p>
                      <a:pPr marL="45720" marR="8001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050" spc="-35" dirty="0">
                          <a:latin typeface="Arial Black"/>
                          <a:cs typeface="Arial Black"/>
                        </a:rPr>
                        <a:t>Неформальные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мероприятия</a:t>
                      </a:r>
                      <a:r>
                        <a:rPr sz="1050" spc="-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(корпоративы,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тимбилдинги</a:t>
                      </a:r>
                      <a:r>
                        <a:rPr sz="1050" spc="-7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50" spc="-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т.п.);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  <a:p>
                      <a:pPr marL="45720" marR="508000">
                        <a:lnSpc>
                          <a:spcPct val="100000"/>
                        </a:lnSpc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Возможности</a:t>
                      </a:r>
                      <a:r>
                        <a:rPr sz="1050" spc="-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внедрения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 творчества</a:t>
                      </a:r>
                      <a:r>
                        <a:rPr sz="1050" spc="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50" dirty="0"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инноваций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664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00" spc="-10" dirty="0">
                          <a:solidFill>
                            <a:srgbClr val="4E088B"/>
                          </a:solidFill>
                          <a:latin typeface="Arial Black"/>
                          <a:cs typeface="Arial Black"/>
                        </a:rPr>
                        <a:t>Комьюнити</a:t>
                      </a:r>
                      <a:endParaRPr sz="1200" dirty="0">
                        <a:latin typeface="Arial Black"/>
                        <a:cs typeface="Arial Black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45720" marR="1205230">
                        <a:lnSpc>
                          <a:spcPct val="100000"/>
                        </a:lnSpc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Выстроенная</a:t>
                      </a:r>
                      <a:r>
                        <a:rPr sz="1050" spc="-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коммуникация; </a:t>
                      </a:r>
                      <a:r>
                        <a:rPr sz="1050" spc="-30" dirty="0">
                          <a:latin typeface="Arial Black"/>
                          <a:cs typeface="Arial Black"/>
                        </a:rPr>
                        <a:t>Психологический</a:t>
                      </a:r>
                      <a:r>
                        <a:rPr sz="1050" spc="6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комфорт;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  <a:p>
                      <a:pPr marL="45720" marR="36830">
                        <a:lnSpc>
                          <a:spcPct val="100000"/>
                        </a:lnSpc>
                        <a:tabLst>
                          <a:tab pos="1446530" algn="l"/>
                          <a:tab pos="3321050" algn="l"/>
                        </a:tabLst>
                      </a:pPr>
                      <a:r>
                        <a:rPr sz="1050" spc="-10" dirty="0">
                          <a:latin typeface="Arial Black"/>
                          <a:cs typeface="Arial Black"/>
                        </a:rPr>
                        <a:t>Возможности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	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профессионального</a:t>
                      </a:r>
                      <a:r>
                        <a:rPr sz="1050" dirty="0">
                          <a:latin typeface="Arial Black"/>
                          <a:cs typeface="Arial Black"/>
                        </a:rPr>
                        <a:t>	</a:t>
                      </a:r>
                      <a:r>
                        <a:rPr sz="1050" spc="-60" dirty="0"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50" spc="-20" dirty="0">
                          <a:latin typeface="Arial Black"/>
                          <a:cs typeface="Arial Black"/>
                        </a:rPr>
                        <a:t>личностного</a:t>
                      </a:r>
                      <a:r>
                        <a:rPr sz="1050" spc="-2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-10" dirty="0">
                          <a:latin typeface="Arial Black"/>
                          <a:cs typeface="Arial Black"/>
                        </a:rPr>
                        <a:t>развития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1E1E1E"/>
                      </a:solidFill>
                      <a:prstDash val="solid"/>
                    </a:lnL>
                    <a:lnR w="12700">
                      <a:solidFill>
                        <a:srgbClr val="1E1E1E"/>
                      </a:solidFill>
                      <a:prstDash val="solid"/>
                    </a:lnR>
                    <a:lnT w="12700">
                      <a:solidFill>
                        <a:srgbClr val="1E1E1E"/>
                      </a:solidFill>
                      <a:prstDash val="solid"/>
                    </a:lnT>
                    <a:lnB w="12700">
                      <a:solidFill>
                        <a:srgbClr val="1E1E1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8494776" y="4924044"/>
            <a:ext cx="2068195" cy="154305"/>
          </a:xfrm>
          <a:custGeom>
            <a:avLst/>
            <a:gdLst/>
            <a:ahLst/>
            <a:cxnLst/>
            <a:rect l="l" t="t" r="r" b="b"/>
            <a:pathLst>
              <a:path w="2068195" h="154304">
                <a:moveTo>
                  <a:pt x="2068068" y="0"/>
                </a:moveTo>
                <a:lnTo>
                  <a:pt x="0" y="0"/>
                </a:lnTo>
                <a:lnTo>
                  <a:pt x="0" y="153923"/>
                </a:lnTo>
                <a:lnTo>
                  <a:pt x="2068068" y="153923"/>
                </a:lnTo>
                <a:lnTo>
                  <a:pt x="2068068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94776" y="4553711"/>
            <a:ext cx="2170430" cy="154305"/>
          </a:xfrm>
          <a:custGeom>
            <a:avLst/>
            <a:gdLst/>
            <a:ahLst/>
            <a:cxnLst/>
            <a:rect l="l" t="t" r="r" b="b"/>
            <a:pathLst>
              <a:path w="2170429" h="154304">
                <a:moveTo>
                  <a:pt x="2170176" y="0"/>
                </a:moveTo>
                <a:lnTo>
                  <a:pt x="0" y="0"/>
                </a:lnTo>
                <a:lnTo>
                  <a:pt x="0" y="153924"/>
                </a:lnTo>
                <a:lnTo>
                  <a:pt x="2170176" y="153924"/>
                </a:lnTo>
                <a:lnTo>
                  <a:pt x="2170176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94776" y="4181855"/>
            <a:ext cx="2170430" cy="155575"/>
          </a:xfrm>
          <a:custGeom>
            <a:avLst/>
            <a:gdLst/>
            <a:ahLst/>
            <a:cxnLst/>
            <a:rect l="l" t="t" r="r" b="b"/>
            <a:pathLst>
              <a:path w="2170429" h="155575">
                <a:moveTo>
                  <a:pt x="2170176" y="0"/>
                </a:moveTo>
                <a:lnTo>
                  <a:pt x="0" y="0"/>
                </a:lnTo>
                <a:lnTo>
                  <a:pt x="0" y="155448"/>
                </a:lnTo>
                <a:lnTo>
                  <a:pt x="2170176" y="155448"/>
                </a:lnTo>
                <a:lnTo>
                  <a:pt x="2170176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94776" y="3811523"/>
            <a:ext cx="2273935" cy="154305"/>
          </a:xfrm>
          <a:custGeom>
            <a:avLst/>
            <a:gdLst/>
            <a:ahLst/>
            <a:cxnLst/>
            <a:rect l="l" t="t" r="r" b="b"/>
            <a:pathLst>
              <a:path w="2273934" h="154304">
                <a:moveTo>
                  <a:pt x="2273807" y="0"/>
                </a:moveTo>
                <a:lnTo>
                  <a:pt x="0" y="0"/>
                </a:lnTo>
                <a:lnTo>
                  <a:pt x="0" y="153924"/>
                </a:lnTo>
                <a:lnTo>
                  <a:pt x="2273807" y="153924"/>
                </a:lnTo>
                <a:lnTo>
                  <a:pt x="2273807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94776" y="3441191"/>
            <a:ext cx="2377440" cy="154305"/>
          </a:xfrm>
          <a:custGeom>
            <a:avLst/>
            <a:gdLst/>
            <a:ahLst/>
            <a:cxnLst/>
            <a:rect l="l" t="t" r="r" b="b"/>
            <a:pathLst>
              <a:path w="2377440" h="154304">
                <a:moveTo>
                  <a:pt x="2377440" y="0"/>
                </a:moveTo>
                <a:lnTo>
                  <a:pt x="0" y="0"/>
                </a:lnTo>
                <a:lnTo>
                  <a:pt x="0" y="153924"/>
                </a:lnTo>
                <a:lnTo>
                  <a:pt x="2377440" y="153924"/>
                </a:lnTo>
                <a:lnTo>
                  <a:pt x="2377440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94776" y="3070860"/>
            <a:ext cx="2429510" cy="154305"/>
          </a:xfrm>
          <a:custGeom>
            <a:avLst/>
            <a:gdLst/>
            <a:ahLst/>
            <a:cxnLst/>
            <a:rect l="l" t="t" r="r" b="b"/>
            <a:pathLst>
              <a:path w="2429509" h="154305">
                <a:moveTo>
                  <a:pt x="2429255" y="0"/>
                </a:moveTo>
                <a:lnTo>
                  <a:pt x="0" y="0"/>
                </a:lnTo>
                <a:lnTo>
                  <a:pt x="0" y="153924"/>
                </a:lnTo>
                <a:lnTo>
                  <a:pt x="2429255" y="153924"/>
                </a:lnTo>
                <a:lnTo>
                  <a:pt x="2429255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94776" y="2700527"/>
            <a:ext cx="2429510" cy="154305"/>
          </a:xfrm>
          <a:custGeom>
            <a:avLst/>
            <a:gdLst/>
            <a:ahLst/>
            <a:cxnLst/>
            <a:rect l="l" t="t" r="r" b="b"/>
            <a:pathLst>
              <a:path w="2429509" h="154305">
                <a:moveTo>
                  <a:pt x="2429255" y="0"/>
                </a:moveTo>
                <a:lnTo>
                  <a:pt x="0" y="0"/>
                </a:lnTo>
                <a:lnTo>
                  <a:pt x="0" y="153924"/>
                </a:lnTo>
                <a:lnTo>
                  <a:pt x="2429255" y="153924"/>
                </a:lnTo>
                <a:lnTo>
                  <a:pt x="2429255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94776" y="2330195"/>
            <a:ext cx="2429510" cy="154305"/>
          </a:xfrm>
          <a:custGeom>
            <a:avLst/>
            <a:gdLst/>
            <a:ahLst/>
            <a:cxnLst/>
            <a:rect l="l" t="t" r="r" b="b"/>
            <a:pathLst>
              <a:path w="2429509" h="154305">
                <a:moveTo>
                  <a:pt x="2429255" y="0"/>
                </a:moveTo>
                <a:lnTo>
                  <a:pt x="0" y="0"/>
                </a:lnTo>
                <a:lnTo>
                  <a:pt x="0" y="153924"/>
                </a:lnTo>
                <a:lnTo>
                  <a:pt x="2429255" y="153924"/>
                </a:lnTo>
                <a:lnTo>
                  <a:pt x="2429255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94776" y="1958339"/>
            <a:ext cx="2481580" cy="155575"/>
          </a:xfrm>
          <a:custGeom>
            <a:avLst/>
            <a:gdLst/>
            <a:ahLst/>
            <a:cxnLst/>
            <a:rect l="l" t="t" r="r" b="b"/>
            <a:pathLst>
              <a:path w="2481579" h="155575">
                <a:moveTo>
                  <a:pt x="2481072" y="0"/>
                </a:moveTo>
                <a:lnTo>
                  <a:pt x="0" y="0"/>
                </a:lnTo>
                <a:lnTo>
                  <a:pt x="0" y="155448"/>
                </a:lnTo>
                <a:lnTo>
                  <a:pt x="2481072" y="155448"/>
                </a:lnTo>
                <a:lnTo>
                  <a:pt x="2481072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8490204" y="1845564"/>
          <a:ext cx="3101340" cy="3334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R="21653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400" spc="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4,8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2865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R="29019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4,7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1594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R="290195" algn="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4,7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2229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R="29083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4,7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223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R="32956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4,6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2865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4,4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2865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R="535940" algn="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4,2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350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R="53594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400" spc="-25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4,2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223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R="817244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400" spc="40" dirty="0">
                          <a:solidFill>
                            <a:srgbClr val="1E1E1E"/>
                          </a:solidFill>
                          <a:latin typeface="Arial Black"/>
                          <a:cs typeface="Arial Black"/>
                        </a:rPr>
                        <a:t>4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2230" marB="0">
                    <a:lnL w="9525">
                      <a:solidFill>
                        <a:srgbClr val="DDDDDD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5171313" y="967841"/>
            <a:ext cx="4172585" cy="418401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19"/>
              </a:spcBef>
            </a:pP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CSI</a:t>
            </a:r>
            <a:endParaRPr sz="1400">
              <a:latin typeface="Arial Black"/>
              <a:cs typeface="Arial Black"/>
            </a:endParaRPr>
          </a:p>
          <a:p>
            <a:pPr marL="12700" marR="5080" algn="ctr">
              <a:lnSpc>
                <a:spcPts val="1810"/>
              </a:lnSpc>
              <a:spcBef>
                <a:spcPts val="70"/>
              </a:spcBef>
            </a:pP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индекс</a:t>
            </a:r>
            <a:r>
              <a:rPr sz="14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удовлетворенности</a:t>
            </a:r>
            <a:r>
              <a:rPr sz="14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конкретными аспектами</a:t>
            </a:r>
            <a:endParaRPr sz="1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400">
              <a:latin typeface="Arial Black"/>
              <a:cs typeface="Arial Black"/>
            </a:endParaRPr>
          </a:p>
          <a:p>
            <a:pPr marL="304800" algn="ctr">
              <a:lnSpc>
                <a:spcPct val="100000"/>
              </a:lnSpc>
            </a:pP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Психологический</a:t>
            </a:r>
            <a:r>
              <a:rPr sz="1000" b="1" i="1" spc="3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комфорт</a:t>
            </a:r>
            <a:endParaRPr sz="1000">
              <a:latin typeface="Verdana"/>
              <a:cs typeface="Verdana"/>
            </a:endParaRPr>
          </a:p>
          <a:p>
            <a:pPr marL="1437005" marR="963294" indent="-998855">
              <a:lnSpc>
                <a:spcPct val="108000"/>
              </a:lnSpc>
              <a:spcBef>
                <a:spcPts val="975"/>
              </a:spcBef>
            </a:pP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Возможности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внедрения</a:t>
            </a:r>
            <a:r>
              <a:rPr sz="10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dirty="0">
                <a:solidFill>
                  <a:srgbClr val="1E1E1E"/>
                </a:solidFill>
                <a:latin typeface="Verdana"/>
                <a:cs typeface="Verdana"/>
              </a:rPr>
              <a:t>творчества</a:t>
            </a:r>
            <a:r>
              <a:rPr sz="1000" b="1" i="1" spc="-5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и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инноваций</a:t>
            </a:r>
            <a:endParaRPr sz="1000">
              <a:latin typeface="Verdana"/>
              <a:cs typeface="Verdana"/>
            </a:endParaRPr>
          </a:p>
          <a:p>
            <a:pPr marL="937894" marR="965835" indent="-899160">
              <a:lnSpc>
                <a:spcPct val="108000"/>
              </a:lnSpc>
              <a:spcBef>
                <a:spcPts val="330"/>
              </a:spcBef>
            </a:pP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Неформальные</a:t>
            </a:r>
            <a:r>
              <a:rPr sz="1000" b="1" i="1" spc="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мероприятия</a:t>
            </a:r>
            <a:r>
              <a:rPr sz="1000" b="1" i="1" spc="3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(корпоративы, 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тимбилдинги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0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0" dirty="0">
                <a:solidFill>
                  <a:srgbClr val="1E1E1E"/>
                </a:solidFill>
                <a:latin typeface="Verdana"/>
                <a:cs typeface="Verdana"/>
              </a:rPr>
              <a:t>т.п.)</a:t>
            </a:r>
            <a:endParaRPr sz="1000">
              <a:latin typeface="Verdana"/>
              <a:cs typeface="Verdana"/>
            </a:endParaRPr>
          </a:p>
          <a:p>
            <a:pPr marL="1109980" marR="963294" indent="-497205">
              <a:lnSpc>
                <a:spcPct val="108000"/>
              </a:lnSpc>
              <a:spcBef>
                <a:spcPts val="325"/>
              </a:spcBef>
            </a:pP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Возможности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профессионального</a:t>
            </a:r>
            <a:r>
              <a:rPr sz="1000" b="1" i="1" spc="-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и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личностного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развития</a:t>
            </a:r>
            <a:endParaRPr sz="1000">
              <a:latin typeface="Verdana"/>
              <a:cs typeface="Verdana"/>
            </a:endParaRPr>
          </a:p>
          <a:p>
            <a:pPr marL="1099185">
              <a:lnSpc>
                <a:spcPct val="100000"/>
              </a:lnSpc>
              <a:spcBef>
                <a:spcPts val="1070"/>
              </a:spcBef>
            </a:pP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Площадка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рабочие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условия</a:t>
            </a:r>
            <a:endParaRPr sz="1000">
              <a:latin typeface="Verdana"/>
              <a:cs typeface="Verdana"/>
            </a:endParaRPr>
          </a:p>
          <a:p>
            <a:pPr marL="348615" marR="965835" indent="802640">
              <a:lnSpc>
                <a:spcPct val="189400"/>
              </a:lnSpc>
              <a:spcBef>
                <a:spcPts val="645"/>
              </a:spcBef>
            </a:pPr>
            <a:r>
              <a:rPr sz="1000" b="1" i="1" spc="-20" dirty="0">
                <a:solidFill>
                  <a:srgbClr val="1E1E1E"/>
                </a:solidFill>
                <a:latin typeface="Verdana"/>
                <a:cs typeface="Verdana"/>
              </a:rPr>
              <a:t>Выстроенная</a:t>
            </a:r>
            <a:r>
              <a:rPr sz="1000" b="1" i="1" spc="1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коммуникация 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Наличие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необходимого</a:t>
            </a:r>
            <a:r>
              <a:rPr sz="1000" b="1" i="1" spc="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оборудования</a:t>
            </a:r>
            <a:r>
              <a:rPr sz="1000" b="1" i="1" spc="2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endParaRPr sz="1000">
              <a:latin typeface="Verdana"/>
              <a:cs typeface="Verdana"/>
            </a:endParaRPr>
          </a:p>
          <a:p>
            <a:pPr marR="615315" algn="ctr">
              <a:lnSpc>
                <a:spcPct val="100000"/>
              </a:lnSpc>
              <a:spcBef>
                <a:spcPts val="95"/>
              </a:spcBef>
            </a:pP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программного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обеспечения</a:t>
            </a:r>
            <a:r>
              <a:rPr sz="1000" b="1" i="1" spc="2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5" dirty="0">
                <a:solidFill>
                  <a:srgbClr val="1E1E1E"/>
                </a:solidFill>
                <a:latin typeface="Verdana"/>
                <a:cs typeface="Verdana"/>
              </a:rPr>
              <a:t>для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работы</a:t>
            </a:r>
            <a:r>
              <a:rPr sz="1000" b="1" i="1" spc="-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и…</a:t>
            </a:r>
            <a:endParaRPr sz="1000">
              <a:latin typeface="Verdana"/>
              <a:cs typeface="Verdana"/>
            </a:endParaRPr>
          </a:p>
          <a:p>
            <a:pPr marL="399415" marR="965835" indent="635" algn="ctr">
              <a:lnSpc>
                <a:spcPct val="108000"/>
              </a:lnSpc>
              <a:spcBef>
                <a:spcPts val="325"/>
              </a:spcBef>
            </a:pP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Оперативность</a:t>
            </a:r>
            <a:r>
              <a:rPr sz="1000" b="1" i="1" spc="-1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45" dirty="0">
                <a:solidFill>
                  <a:srgbClr val="1E1E1E"/>
                </a:solidFill>
                <a:latin typeface="Verdana"/>
                <a:cs typeface="Verdana"/>
              </a:rPr>
              <a:t>решения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технических 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проблем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000" b="1" i="1" spc="-7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dirty="0">
                <a:solidFill>
                  <a:srgbClr val="1E1E1E"/>
                </a:solidFill>
                <a:latin typeface="Verdana"/>
                <a:cs typeface="Verdana"/>
              </a:rPr>
              <a:t>запросов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на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платформе</a:t>
            </a:r>
            <a:r>
              <a:rPr sz="1000" b="1" i="1" spc="-4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LXP</a:t>
            </a:r>
            <a:endParaRPr sz="1000">
              <a:latin typeface="Verdana"/>
              <a:cs typeface="Verdana"/>
            </a:endParaRPr>
          </a:p>
          <a:p>
            <a:pPr marL="212725" marR="964565" algn="ctr">
              <a:lnSpc>
                <a:spcPct val="108000"/>
              </a:lnSpc>
              <a:spcBef>
                <a:spcPts val="330"/>
              </a:spcBef>
            </a:pPr>
            <a:r>
              <a:rPr sz="1000" b="1" i="1" dirty="0">
                <a:solidFill>
                  <a:srgbClr val="1E1E1E"/>
                </a:solidFill>
                <a:latin typeface="Verdana"/>
                <a:cs typeface="Verdana"/>
              </a:rPr>
              <a:t>Удобство</a:t>
            </a:r>
            <a:r>
              <a:rPr sz="1000" b="1" i="1" spc="-35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60" dirty="0">
                <a:solidFill>
                  <a:srgbClr val="1E1E1E"/>
                </a:solidFill>
                <a:latin typeface="Verdana"/>
                <a:cs typeface="Verdana"/>
              </a:rPr>
              <a:t>и</a:t>
            </a:r>
            <a:r>
              <a:rPr sz="1000" b="1" i="1" spc="-5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стабильность </a:t>
            </a:r>
            <a:r>
              <a:rPr sz="1000" b="1" i="1" spc="-40" dirty="0">
                <a:solidFill>
                  <a:srgbClr val="1E1E1E"/>
                </a:solidFill>
                <a:latin typeface="Verdana"/>
                <a:cs typeface="Verdana"/>
              </a:rPr>
              <a:t>платформы </a:t>
            </a:r>
            <a:r>
              <a:rPr sz="1000" b="1" i="1" spc="-25" dirty="0">
                <a:solidFill>
                  <a:srgbClr val="1E1E1E"/>
                </a:solidFill>
                <a:latin typeface="Verdana"/>
                <a:cs typeface="Verdana"/>
              </a:rPr>
              <a:t>LXP </a:t>
            </a:r>
            <a:r>
              <a:rPr sz="1000" b="1" i="1" spc="-65" dirty="0">
                <a:solidFill>
                  <a:srgbClr val="1E1E1E"/>
                </a:solidFill>
                <a:latin typeface="Verdana"/>
                <a:cs typeface="Verdana"/>
              </a:rPr>
              <a:t>для</a:t>
            </a:r>
            <a:r>
              <a:rPr sz="1000" b="1" i="1" spc="-30" dirty="0">
                <a:solidFill>
                  <a:srgbClr val="1E1E1E"/>
                </a:solidFill>
                <a:latin typeface="Verdana"/>
                <a:cs typeface="Verdana"/>
              </a:rPr>
              <a:t> </a:t>
            </a:r>
            <a:r>
              <a:rPr sz="1000" b="1" i="1" spc="-10" dirty="0">
                <a:solidFill>
                  <a:srgbClr val="1E1E1E"/>
                </a:solidFill>
                <a:latin typeface="Verdana"/>
                <a:cs typeface="Verdana"/>
              </a:rPr>
              <a:t>работы</a:t>
            </a:r>
            <a:endParaRPr sz="1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2648" y="2157983"/>
            <a:ext cx="3489960" cy="3171825"/>
          </a:xfrm>
          <a:custGeom>
            <a:avLst/>
            <a:gdLst/>
            <a:ahLst/>
            <a:cxnLst/>
            <a:rect l="l" t="t" r="r" b="b"/>
            <a:pathLst>
              <a:path w="3489960" h="3171825">
                <a:moveTo>
                  <a:pt x="0" y="528574"/>
                </a:moveTo>
                <a:lnTo>
                  <a:pt x="2160" y="480455"/>
                </a:lnTo>
                <a:lnTo>
                  <a:pt x="8516" y="433549"/>
                </a:lnTo>
                <a:lnTo>
                  <a:pt x="18881" y="388040"/>
                </a:lnTo>
                <a:lnTo>
                  <a:pt x="33069" y="344117"/>
                </a:lnTo>
                <a:lnTo>
                  <a:pt x="50893" y="301965"/>
                </a:lnTo>
                <a:lnTo>
                  <a:pt x="72166" y="261770"/>
                </a:lnTo>
                <a:lnTo>
                  <a:pt x="96702" y="223720"/>
                </a:lnTo>
                <a:lnTo>
                  <a:pt x="124315" y="188000"/>
                </a:lnTo>
                <a:lnTo>
                  <a:pt x="154817" y="154797"/>
                </a:lnTo>
                <a:lnTo>
                  <a:pt x="188023" y="124297"/>
                </a:lnTo>
                <a:lnTo>
                  <a:pt x="223745" y="96688"/>
                </a:lnTo>
                <a:lnTo>
                  <a:pt x="261796" y="72154"/>
                </a:lnTo>
                <a:lnTo>
                  <a:pt x="301991" y="50884"/>
                </a:lnTo>
                <a:lnTo>
                  <a:pt x="344143" y="33063"/>
                </a:lnTo>
                <a:lnTo>
                  <a:pt x="388065" y="18877"/>
                </a:lnTo>
                <a:lnTo>
                  <a:pt x="433571" y="8514"/>
                </a:lnTo>
                <a:lnTo>
                  <a:pt x="480473" y="2159"/>
                </a:lnTo>
                <a:lnTo>
                  <a:pt x="528586" y="0"/>
                </a:lnTo>
                <a:lnTo>
                  <a:pt x="2961386" y="0"/>
                </a:lnTo>
                <a:lnTo>
                  <a:pt x="3009504" y="2159"/>
                </a:lnTo>
                <a:lnTo>
                  <a:pt x="3056410" y="8514"/>
                </a:lnTo>
                <a:lnTo>
                  <a:pt x="3101919" y="18877"/>
                </a:lnTo>
                <a:lnTo>
                  <a:pt x="3145842" y="33063"/>
                </a:lnTo>
                <a:lnTo>
                  <a:pt x="3187994" y="50884"/>
                </a:lnTo>
                <a:lnTo>
                  <a:pt x="3228189" y="72154"/>
                </a:lnTo>
                <a:lnTo>
                  <a:pt x="3266239" y="96688"/>
                </a:lnTo>
                <a:lnTo>
                  <a:pt x="3301959" y="124297"/>
                </a:lnTo>
                <a:lnTo>
                  <a:pt x="3335162" y="154797"/>
                </a:lnTo>
                <a:lnTo>
                  <a:pt x="3365662" y="188000"/>
                </a:lnTo>
                <a:lnTo>
                  <a:pt x="3393271" y="223720"/>
                </a:lnTo>
                <a:lnTo>
                  <a:pt x="3417805" y="261770"/>
                </a:lnTo>
                <a:lnTo>
                  <a:pt x="3439075" y="301965"/>
                </a:lnTo>
                <a:lnTo>
                  <a:pt x="3456896" y="344117"/>
                </a:lnTo>
                <a:lnTo>
                  <a:pt x="3471082" y="388040"/>
                </a:lnTo>
                <a:lnTo>
                  <a:pt x="3481445" y="433549"/>
                </a:lnTo>
                <a:lnTo>
                  <a:pt x="3487800" y="480455"/>
                </a:lnTo>
                <a:lnTo>
                  <a:pt x="3489960" y="528574"/>
                </a:lnTo>
                <a:lnTo>
                  <a:pt x="3489960" y="2642870"/>
                </a:lnTo>
                <a:lnTo>
                  <a:pt x="3487800" y="2690988"/>
                </a:lnTo>
                <a:lnTo>
                  <a:pt x="3481445" y="2737894"/>
                </a:lnTo>
                <a:lnTo>
                  <a:pt x="3471082" y="2783403"/>
                </a:lnTo>
                <a:lnTo>
                  <a:pt x="3456896" y="2827326"/>
                </a:lnTo>
                <a:lnTo>
                  <a:pt x="3439075" y="2869478"/>
                </a:lnTo>
                <a:lnTo>
                  <a:pt x="3417805" y="2909673"/>
                </a:lnTo>
                <a:lnTo>
                  <a:pt x="3393271" y="2947723"/>
                </a:lnTo>
                <a:lnTo>
                  <a:pt x="3365662" y="2983443"/>
                </a:lnTo>
                <a:lnTo>
                  <a:pt x="3335162" y="3016646"/>
                </a:lnTo>
                <a:lnTo>
                  <a:pt x="3301959" y="3047146"/>
                </a:lnTo>
                <a:lnTo>
                  <a:pt x="3266239" y="3074755"/>
                </a:lnTo>
                <a:lnTo>
                  <a:pt x="3228189" y="3099289"/>
                </a:lnTo>
                <a:lnTo>
                  <a:pt x="3187994" y="3120559"/>
                </a:lnTo>
                <a:lnTo>
                  <a:pt x="3145842" y="3138380"/>
                </a:lnTo>
                <a:lnTo>
                  <a:pt x="3101919" y="3152566"/>
                </a:lnTo>
                <a:lnTo>
                  <a:pt x="3056410" y="3162929"/>
                </a:lnTo>
                <a:lnTo>
                  <a:pt x="3009504" y="3169284"/>
                </a:lnTo>
                <a:lnTo>
                  <a:pt x="2961386" y="3171443"/>
                </a:lnTo>
                <a:lnTo>
                  <a:pt x="528586" y="3171443"/>
                </a:lnTo>
                <a:lnTo>
                  <a:pt x="480473" y="3169284"/>
                </a:lnTo>
                <a:lnTo>
                  <a:pt x="433571" y="3162929"/>
                </a:lnTo>
                <a:lnTo>
                  <a:pt x="388065" y="3152566"/>
                </a:lnTo>
                <a:lnTo>
                  <a:pt x="344143" y="3138380"/>
                </a:lnTo>
                <a:lnTo>
                  <a:pt x="301991" y="3120559"/>
                </a:lnTo>
                <a:lnTo>
                  <a:pt x="261796" y="3099289"/>
                </a:lnTo>
                <a:lnTo>
                  <a:pt x="223745" y="3074755"/>
                </a:lnTo>
                <a:lnTo>
                  <a:pt x="188023" y="3047146"/>
                </a:lnTo>
                <a:lnTo>
                  <a:pt x="154817" y="3016646"/>
                </a:lnTo>
                <a:lnTo>
                  <a:pt x="124315" y="2983443"/>
                </a:lnTo>
                <a:lnTo>
                  <a:pt x="96702" y="2947723"/>
                </a:lnTo>
                <a:lnTo>
                  <a:pt x="72166" y="2909673"/>
                </a:lnTo>
                <a:lnTo>
                  <a:pt x="50893" y="2869478"/>
                </a:lnTo>
                <a:lnTo>
                  <a:pt x="33069" y="2827326"/>
                </a:lnTo>
                <a:lnTo>
                  <a:pt x="18881" y="2783403"/>
                </a:lnTo>
                <a:lnTo>
                  <a:pt x="8516" y="2737894"/>
                </a:lnTo>
                <a:lnTo>
                  <a:pt x="2160" y="2690988"/>
                </a:lnTo>
                <a:lnTo>
                  <a:pt x="0" y="2642870"/>
                </a:lnTo>
                <a:lnTo>
                  <a:pt x="0" y="528574"/>
                </a:lnTo>
                <a:close/>
              </a:path>
            </a:pathLst>
          </a:custGeom>
          <a:ln w="9144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45921" y="2321813"/>
            <a:ext cx="2906395" cy="2803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E088B"/>
                </a:solidFill>
                <a:latin typeface="Arial Black"/>
                <a:cs typeface="Arial Black"/>
              </a:rPr>
              <a:t>Обратная</a:t>
            </a:r>
            <a:r>
              <a:rPr sz="1400" spc="45" dirty="0">
                <a:solidFill>
                  <a:srgbClr val="4E088B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4E088B"/>
                </a:solidFill>
                <a:latin typeface="Arial Black"/>
                <a:cs typeface="Arial Black"/>
              </a:rPr>
              <a:t>связь</a:t>
            </a:r>
            <a:endParaRPr sz="1400">
              <a:latin typeface="Arial Black"/>
              <a:cs typeface="Arial Black"/>
            </a:endParaRPr>
          </a:p>
          <a:p>
            <a:pPr marL="299085" marR="5080" indent="-287020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i="1" spc="-45" dirty="0">
                <a:latin typeface="Verdana"/>
                <a:cs typeface="Verdana"/>
              </a:rPr>
              <a:t>«Тут</a:t>
            </a:r>
            <a:r>
              <a:rPr sz="1400" b="1" i="1" spc="-85" dirty="0">
                <a:latin typeface="Verdana"/>
                <a:cs typeface="Verdana"/>
              </a:rPr>
              <a:t> </a:t>
            </a:r>
            <a:r>
              <a:rPr sz="1400" b="1" i="1" spc="-55" dirty="0">
                <a:latin typeface="Verdana"/>
                <a:cs typeface="Verdana"/>
              </a:rPr>
              <a:t>хороший</a:t>
            </a:r>
            <a:r>
              <a:rPr sz="1400" b="1" i="1" spc="-70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коллектив, </a:t>
            </a:r>
            <a:r>
              <a:rPr sz="1400" b="1" i="1" dirty="0">
                <a:latin typeface="Verdana"/>
                <a:cs typeface="Verdana"/>
              </a:rPr>
              <a:t>нет</a:t>
            </a:r>
            <a:r>
              <a:rPr sz="1400" b="1" i="1" spc="-95" dirty="0">
                <a:latin typeface="Verdana"/>
                <a:cs typeface="Verdana"/>
              </a:rPr>
              <a:t> </a:t>
            </a:r>
            <a:r>
              <a:rPr sz="1400" b="1" i="1" spc="-40" dirty="0">
                <a:latin typeface="Verdana"/>
                <a:cs typeface="Verdana"/>
              </a:rPr>
              <a:t>проблем</a:t>
            </a:r>
            <a:r>
              <a:rPr sz="1400" b="1" i="1" spc="-105" dirty="0">
                <a:latin typeface="Verdana"/>
                <a:cs typeface="Verdana"/>
              </a:rPr>
              <a:t> </a:t>
            </a:r>
            <a:r>
              <a:rPr sz="1400" b="1" i="1" spc="105" dirty="0">
                <a:latin typeface="Verdana"/>
                <a:cs typeface="Verdana"/>
              </a:rPr>
              <a:t>с</a:t>
            </a:r>
            <a:r>
              <a:rPr sz="1400" b="1" i="1" spc="-75" dirty="0">
                <a:latin typeface="Verdana"/>
                <a:cs typeface="Verdana"/>
              </a:rPr>
              <a:t> </a:t>
            </a:r>
            <a:r>
              <a:rPr sz="1400" b="1" i="1" spc="-25" dirty="0">
                <a:latin typeface="Verdana"/>
                <a:cs typeface="Verdana"/>
              </a:rPr>
              <a:t>выплатами </a:t>
            </a:r>
            <a:r>
              <a:rPr sz="1400" b="1" i="1" spc="-70" dirty="0">
                <a:latin typeface="Verdana"/>
                <a:cs typeface="Verdana"/>
              </a:rPr>
              <a:t>и</a:t>
            </a:r>
            <a:r>
              <a:rPr sz="1400" b="1" i="1" spc="-95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комфортное местоположение»</a:t>
            </a:r>
            <a:endParaRPr sz="1400">
              <a:latin typeface="Verdana"/>
              <a:cs typeface="Verdana"/>
            </a:endParaRPr>
          </a:p>
          <a:p>
            <a:pPr marL="299085" marR="660400" indent="-287020">
              <a:lnSpc>
                <a:spcPct val="100000"/>
              </a:lnSpc>
              <a:spcBef>
                <a:spcPts val="168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i="1" spc="-20" dirty="0">
                <a:latin typeface="Verdana"/>
                <a:cs typeface="Verdana"/>
              </a:rPr>
              <a:t>«Быстрое</a:t>
            </a:r>
            <a:r>
              <a:rPr sz="1400" b="1" i="1" spc="-85" dirty="0">
                <a:latin typeface="Verdana"/>
                <a:cs typeface="Verdana"/>
              </a:rPr>
              <a:t> </a:t>
            </a:r>
            <a:r>
              <a:rPr sz="1400" b="1" i="1" spc="-35" dirty="0">
                <a:latin typeface="Verdana"/>
                <a:cs typeface="Verdana"/>
              </a:rPr>
              <a:t>решение </a:t>
            </a:r>
            <a:r>
              <a:rPr sz="1400" b="1" i="1" spc="-10" dirty="0">
                <a:latin typeface="Verdana"/>
                <a:cs typeface="Verdana"/>
              </a:rPr>
              <a:t>вопросов</a:t>
            </a:r>
            <a:endParaRPr sz="14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i="1" spc="-10" dirty="0">
                <a:latin typeface="Verdana"/>
                <a:cs typeface="Verdana"/>
              </a:rPr>
              <a:t>График</a:t>
            </a:r>
            <a:r>
              <a:rPr sz="1400" b="1" i="1" spc="240" dirty="0">
                <a:latin typeface="Verdana"/>
                <a:cs typeface="Verdana"/>
              </a:rPr>
              <a:t> </a:t>
            </a:r>
            <a:r>
              <a:rPr sz="1400" b="1" i="1" spc="-70" dirty="0">
                <a:latin typeface="Verdana"/>
                <a:cs typeface="Verdana"/>
              </a:rPr>
              <a:t>и</a:t>
            </a:r>
            <a:r>
              <a:rPr sz="1400" b="1" i="1" spc="-100" dirty="0">
                <a:latin typeface="Verdana"/>
                <a:cs typeface="Verdana"/>
              </a:rPr>
              <a:t> </a:t>
            </a:r>
            <a:r>
              <a:rPr sz="1400" b="1" i="1" dirty="0">
                <a:latin typeface="Verdana"/>
                <a:cs typeface="Verdana"/>
              </a:rPr>
              <a:t>место</a:t>
            </a:r>
            <a:r>
              <a:rPr sz="1400" b="1" i="1" spc="-130" dirty="0">
                <a:latin typeface="Verdana"/>
                <a:cs typeface="Verdana"/>
              </a:rPr>
              <a:t> </a:t>
            </a:r>
            <a:r>
              <a:rPr sz="1400" b="1" i="1" spc="-10" dirty="0">
                <a:latin typeface="Verdana"/>
                <a:cs typeface="Verdana"/>
              </a:rPr>
              <a:t>работы»</a:t>
            </a:r>
            <a:endParaRPr sz="1400">
              <a:latin typeface="Verdana"/>
              <a:cs typeface="Verdana"/>
            </a:endParaRPr>
          </a:p>
          <a:p>
            <a:pPr marL="299085" marR="675640" indent="-287020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i="1" spc="-55" dirty="0">
                <a:latin typeface="Verdana"/>
                <a:cs typeface="Verdana"/>
              </a:rPr>
              <a:t>«Понятная</a:t>
            </a:r>
            <a:r>
              <a:rPr sz="1400" b="1" i="1" spc="-65" dirty="0">
                <a:latin typeface="Verdana"/>
                <a:cs typeface="Verdana"/>
              </a:rPr>
              <a:t> </a:t>
            </a:r>
            <a:r>
              <a:rPr sz="1400" b="1" i="1" spc="-50" dirty="0">
                <a:latin typeface="Verdana"/>
                <a:cs typeface="Verdana"/>
              </a:rPr>
              <a:t>и </a:t>
            </a:r>
            <a:r>
              <a:rPr sz="1400" b="1" i="1" spc="-35" dirty="0">
                <a:latin typeface="Verdana"/>
                <a:cs typeface="Verdana"/>
              </a:rPr>
              <a:t>доброжелательная </a:t>
            </a:r>
            <a:r>
              <a:rPr sz="1400" b="1" i="1" spc="-10" dirty="0">
                <a:latin typeface="Verdana"/>
                <a:cs typeface="Verdana"/>
              </a:rPr>
              <a:t>атмосфера»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5176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Оценка</a:t>
            </a:r>
            <a:r>
              <a:rPr spc="-150" dirty="0"/>
              <a:t> </a:t>
            </a:r>
            <a:r>
              <a:rPr spc="-10" dirty="0"/>
              <a:t>степени</a:t>
            </a:r>
            <a:r>
              <a:rPr spc="-135" dirty="0"/>
              <a:t> </a:t>
            </a:r>
            <a:r>
              <a:rPr spc="-30" dirty="0"/>
              <a:t>согласия</a:t>
            </a:r>
            <a:r>
              <a:rPr spc="-150" dirty="0"/>
              <a:t> </a:t>
            </a:r>
            <a:r>
              <a:rPr dirty="0"/>
              <a:t>с</a:t>
            </a:r>
            <a:r>
              <a:rPr spc="-145" dirty="0"/>
              <a:t> </a:t>
            </a:r>
            <a:r>
              <a:rPr spc="-10" dirty="0"/>
              <a:t>утверждениями</a:t>
            </a:r>
          </a:p>
        </p:txBody>
      </p:sp>
      <p:pic>
        <p:nvPicPr>
          <p:cNvPr id="5" name="object 5" descr="g5Wcy-оценка-степени-согласия-с-утверждениями- (2)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2608" y="1254252"/>
            <a:ext cx="7946136" cy="48432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453</Words>
  <Application>Microsoft Macintosh PowerPoint</Application>
  <PresentationFormat>Широкоэкранный</PresentationFormat>
  <Paragraphs>72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 Black</vt:lpstr>
      <vt:lpstr>Arial MT</vt:lpstr>
      <vt:lpstr>Tahoma</vt:lpstr>
      <vt:lpstr>Times New Roman</vt:lpstr>
      <vt:lpstr>Verdana</vt:lpstr>
      <vt:lpstr>Office Theme</vt:lpstr>
      <vt:lpstr>Результаты опросов преподавателей</vt:lpstr>
      <vt:lpstr>Дизайн количественного исследования</vt:lpstr>
      <vt:lpstr>Метрики клиентского опыта</vt:lpstr>
      <vt:lpstr>Метрики клиентского опыта</vt:lpstr>
      <vt:lpstr>Оценка степени согласия с утверждениями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ФЛИНТОГИНБЛОК</dc:creator>
  <cp:lastModifiedBy>Казимагомедова Амина</cp:lastModifiedBy>
  <cp:revision>7</cp:revision>
  <dcterms:created xsi:type="dcterms:W3CDTF">2026-09-07T11:51:18Z</dcterms:created>
  <dcterms:modified xsi:type="dcterms:W3CDTF">2026-09-07T13:23:23Z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2026-08-14T00:00:00Z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2026-09-07T00:00:00Z</vt:filetime>
  </property>
  <property fmtid="{D5CDD505-2E9C-101B-9397-08002B2CF9AE}" pid="6" name="Producer">
    <vt:lpwstr>Microsoft® PowerPoint® 2016</vt:lpwstr>
  </property>
</Properties>
</file>