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3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3"/>
  </p:normalViewPr>
  <p:slideViewPr>
    <p:cSldViewPr>
      <p:cViewPr varScale="1">
        <p:scale>
          <a:sx n="115" d="100"/>
          <a:sy n="115" d="100"/>
        </p:scale>
        <p:origin x="49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5A7F8-6410-AF47-905D-C9C2E182E50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299C3-6A18-684E-80F1-EBFDDC48B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761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299C3-6A18-684E-80F1-EBFDDC48B0E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892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 u="sng">
                <a:solidFill>
                  <a:srgbClr val="9A33F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 u="sng">
                <a:solidFill>
                  <a:srgbClr val="9A33F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48316" y="342900"/>
            <a:ext cx="1653539" cy="3840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332" y="445973"/>
            <a:ext cx="6847840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533" y="1316228"/>
            <a:ext cx="6590665" cy="2729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 u="sng">
                <a:solidFill>
                  <a:srgbClr val="9A33F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6016" y="86866"/>
            <a:ext cx="8919972" cy="668426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39623" y="990422"/>
            <a:ext cx="791464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Результаты</a:t>
            </a:r>
            <a:r>
              <a:rPr spc="-1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опросов</a:t>
            </a:r>
            <a:r>
              <a:rPr spc="-9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преподавателей </a:t>
            </a:r>
            <a:r>
              <a:rPr spc="-30" dirty="0">
                <a:solidFill>
                  <a:srgbClr val="000000"/>
                </a:solidFill>
              </a:rPr>
              <a:t>специальности</a:t>
            </a:r>
            <a:r>
              <a:rPr spc="-95" dirty="0">
                <a:solidFill>
                  <a:srgbClr val="000000"/>
                </a:solidFill>
              </a:rPr>
              <a:t> </a:t>
            </a:r>
            <a:r>
              <a:rPr spc="110" dirty="0">
                <a:solidFill>
                  <a:srgbClr val="6E12D2"/>
                </a:solidFill>
              </a:rPr>
              <a:t>09.02.07</a:t>
            </a:r>
            <a:r>
              <a:rPr spc="-114" dirty="0">
                <a:solidFill>
                  <a:srgbClr val="6E12D2"/>
                </a:solidFill>
              </a:rPr>
              <a:t> </a:t>
            </a:r>
            <a:r>
              <a:rPr spc="-10" dirty="0">
                <a:solidFill>
                  <a:srgbClr val="6E12D2"/>
                </a:solidFill>
              </a:rPr>
              <a:t>Информационные системы</a:t>
            </a:r>
            <a:r>
              <a:rPr spc="-140" dirty="0">
                <a:solidFill>
                  <a:srgbClr val="6E12D2"/>
                </a:solidFill>
              </a:rPr>
              <a:t> </a:t>
            </a:r>
            <a:r>
              <a:rPr dirty="0">
                <a:solidFill>
                  <a:srgbClr val="6E12D2"/>
                </a:solidFill>
              </a:rPr>
              <a:t>и</a:t>
            </a:r>
            <a:r>
              <a:rPr spc="-135" dirty="0">
                <a:solidFill>
                  <a:srgbClr val="6E12D2"/>
                </a:solidFill>
              </a:rPr>
              <a:t> </a:t>
            </a:r>
            <a:r>
              <a:rPr spc="-20" dirty="0">
                <a:solidFill>
                  <a:srgbClr val="6E12D2"/>
                </a:solidFill>
              </a:rPr>
              <a:t>программирование,</a:t>
            </a:r>
            <a:r>
              <a:rPr spc="-145" dirty="0">
                <a:solidFill>
                  <a:srgbClr val="6E12D2"/>
                </a:solidFill>
              </a:rPr>
              <a:t> </a:t>
            </a:r>
            <a:r>
              <a:rPr spc="-35" dirty="0">
                <a:solidFill>
                  <a:srgbClr val="6E12D2"/>
                </a:solidFill>
              </a:rPr>
              <a:t>квалификация </a:t>
            </a:r>
            <a:r>
              <a:rPr spc="-10" dirty="0">
                <a:solidFill>
                  <a:srgbClr val="6E12D2"/>
                </a:solidFill>
              </a:rPr>
              <a:t>программист»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1188" y="342900"/>
            <a:ext cx="1653539" cy="3840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9287" y="5469432"/>
            <a:ext cx="316311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ahoma"/>
                <a:cs typeface="Tahoma"/>
              </a:rPr>
              <a:t>202</a:t>
            </a:r>
            <a:r>
              <a:rPr lang="ru-RU" b="1" dirty="0">
                <a:latin typeface="Tahoma"/>
                <a:cs typeface="Tahoma"/>
              </a:rPr>
              <a:t>5</a:t>
            </a:r>
            <a:r>
              <a:rPr sz="1800" b="1" dirty="0">
                <a:latin typeface="Tahoma"/>
                <a:cs typeface="Tahoma"/>
              </a:rPr>
              <a:t>-202</a:t>
            </a:r>
            <a:r>
              <a:rPr lang="ru-RU" b="1" dirty="0">
                <a:latin typeface="Tahoma"/>
                <a:cs typeface="Tahoma"/>
              </a:rPr>
              <a:t>6</a:t>
            </a:r>
            <a:r>
              <a:rPr sz="1800" b="1" dirty="0">
                <a:latin typeface="Tahoma"/>
                <a:cs typeface="Tahoma"/>
              </a:rPr>
              <a:t> учебный год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Дизайн</a:t>
            </a:r>
            <a:r>
              <a:rPr spc="-100" dirty="0"/>
              <a:t> </a:t>
            </a:r>
            <a:r>
              <a:rPr spc="-25" dirty="0"/>
              <a:t>количественного</a:t>
            </a:r>
            <a:r>
              <a:rPr spc="-55" dirty="0"/>
              <a:t> </a:t>
            </a:r>
            <a:r>
              <a:rPr spc="-10" dirty="0"/>
              <a:t>исследования</a:t>
            </a:r>
          </a:p>
        </p:txBody>
      </p:sp>
      <p:sp>
        <p:nvSpPr>
          <p:cNvPr id="3" name="object 3"/>
          <p:cNvSpPr/>
          <p:nvPr/>
        </p:nvSpPr>
        <p:spPr>
          <a:xfrm>
            <a:off x="954405" y="4038472"/>
            <a:ext cx="2437130" cy="12700"/>
          </a:xfrm>
          <a:custGeom>
            <a:avLst/>
            <a:gdLst/>
            <a:ahLst/>
            <a:cxnLst/>
            <a:rect l="l" t="t" r="r" b="b"/>
            <a:pathLst>
              <a:path w="2437129" h="12700">
                <a:moveTo>
                  <a:pt x="2436875" y="0"/>
                </a:moveTo>
                <a:lnTo>
                  <a:pt x="0" y="0"/>
                </a:lnTo>
                <a:lnTo>
                  <a:pt x="0" y="12191"/>
                </a:lnTo>
                <a:lnTo>
                  <a:pt x="2436875" y="12191"/>
                </a:lnTo>
                <a:lnTo>
                  <a:pt x="2436875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41933" y="4159250"/>
            <a:ext cx="6830059" cy="2241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Описательная</a:t>
            </a:r>
            <a:r>
              <a:rPr sz="1600" spc="-10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статистика.</a:t>
            </a:r>
            <a:endParaRPr sz="1600" dirty="0">
              <a:latin typeface="Arial Black"/>
              <a:cs typeface="Arial Black"/>
            </a:endParaRPr>
          </a:p>
          <a:p>
            <a:pPr marL="12700" marR="575310">
              <a:lnSpc>
                <a:spcPct val="100000"/>
              </a:lnSpc>
            </a:pP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Обобщение</a:t>
            </a:r>
            <a:r>
              <a:rPr sz="1600" spc="2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5" dirty="0">
                <a:solidFill>
                  <a:srgbClr val="1E1E1E"/>
                </a:solidFill>
                <a:latin typeface="Arial Black"/>
                <a:cs typeface="Arial Black"/>
              </a:rPr>
              <a:t>индивидуальных</a:t>
            </a:r>
            <a:r>
              <a:rPr sz="1600" spc="4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ответов</a:t>
            </a:r>
            <a:r>
              <a:rPr sz="1600" spc="1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респондентов</a:t>
            </a:r>
            <a:r>
              <a:rPr sz="1600" spc="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в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групповые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1E1E1E"/>
                </a:solidFill>
                <a:latin typeface="Arial Black"/>
                <a:cs typeface="Arial Black"/>
              </a:rPr>
              <a:t>показатели,</a:t>
            </a:r>
            <a:r>
              <a:rPr sz="16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55" dirty="0">
                <a:solidFill>
                  <a:srgbClr val="1E1E1E"/>
                </a:solidFill>
                <a:latin typeface="Arial Black"/>
                <a:cs typeface="Arial Black"/>
              </a:rPr>
              <a:t>исключающее</a:t>
            </a:r>
            <a:r>
              <a:rPr sz="16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40" dirty="0">
                <a:solidFill>
                  <a:srgbClr val="1E1E1E"/>
                </a:solidFill>
                <a:latin typeface="Arial Black"/>
                <a:cs typeface="Arial Black"/>
              </a:rPr>
              <a:t>идентификацию </a:t>
            </a:r>
            <a:r>
              <a:rPr sz="1600" spc="-70" dirty="0">
                <a:solidFill>
                  <a:srgbClr val="1E1E1E"/>
                </a:solidFill>
                <a:latin typeface="Arial Black"/>
                <a:cs typeface="Arial Black"/>
              </a:rPr>
              <a:t>лиц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и</a:t>
            </a:r>
            <a:r>
              <a:rPr sz="16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5" dirty="0">
                <a:solidFill>
                  <a:srgbClr val="1E1E1E"/>
                </a:solidFill>
                <a:latin typeface="Arial Black"/>
                <a:cs typeface="Arial Black"/>
              </a:rPr>
              <a:t>обеспечивающее</a:t>
            </a:r>
            <a:r>
              <a:rPr sz="16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конфиденциальность</a:t>
            </a:r>
            <a:endParaRPr sz="1600" dirty="0">
              <a:latin typeface="Arial Black"/>
              <a:cs typeface="Arial Black"/>
            </a:endParaRPr>
          </a:p>
          <a:p>
            <a:pPr marL="75565">
              <a:lnSpc>
                <a:spcPct val="100000"/>
              </a:lnSpc>
              <a:spcBef>
                <a:spcPts val="1090"/>
              </a:spcBef>
            </a:pPr>
            <a:r>
              <a:rPr sz="1800" u="sng" spc="-10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Выборка</a:t>
            </a:r>
            <a:endParaRPr sz="1800" dirty="0">
              <a:latin typeface="Arial Black"/>
              <a:cs typeface="Arial Black"/>
            </a:endParaRPr>
          </a:p>
          <a:p>
            <a:pPr marL="48895">
              <a:lnSpc>
                <a:spcPct val="100000"/>
              </a:lnSpc>
              <a:spcBef>
                <a:spcPts val="765"/>
              </a:spcBef>
            </a:pP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Педагогические</a:t>
            </a:r>
            <a:r>
              <a:rPr sz="16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работники,</a:t>
            </a:r>
            <a:r>
              <a:rPr sz="16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0" dirty="0">
                <a:solidFill>
                  <a:srgbClr val="1E1E1E"/>
                </a:solidFill>
                <a:latin typeface="Arial Black"/>
                <a:cs typeface="Arial Black"/>
              </a:rPr>
              <a:t>связанные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со</a:t>
            </a:r>
            <a:r>
              <a:rPr sz="1600" spc="-9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специальностью</a:t>
            </a:r>
            <a:endParaRPr sz="1600" dirty="0">
              <a:latin typeface="Arial Black"/>
              <a:cs typeface="Arial Black"/>
            </a:endParaRPr>
          </a:p>
          <a:p>
            <a:pPr marL="48895" marR="868044">
              <a:lnSpc>
                <a:spcPct val="100000"/>
              </a:lnSpc>
            </a:pPr>
            <a:r>
              <a:rPr sz="1600" spc="70" dirty="0">
                <a:solidFill>
                  <a:srgbClr val="1E1E1E"/>
                </a:solidFill>
                <a:latin typeface="Arial Black"/>
                <a:cs typeface="Arial Black"/>
              </a:rPr>
              <a:t>09.02.07</a:t>
            </a:r>
            <a:r>
              <a:rPr sz="1600" spc="-1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40" dirty="0">
                <a:solidFill>
                  <a:srgbClr val="1E1E1E"/>
                </a:solidFill>
                <a:latin typeface="Arial Black"/>
                <a:cs typeface="Arial Black"/>
              </a:rPr>
              <a:t>«Информационные</a:t>
            </a:r>
            <a:r>
              <a:rPr sz="1600" spc="-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системы</a:t>
            </a:r>
            <a:r>
              <a:rPr sz="16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50" dirty="0" err="1">
                <a:solidFill>
                  <a:srgbClr val="1E1E1E"/>
                </a:solidFill>
                <a:latin typeface="Arial Black"/>
                <a:cs typeface="Arial Black"/>
              </a:rPr>
              <a:t>и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 err="1">
                <a:solidFill>
                  <a:srgbClr val="1E1E1E"/>
                </a:solidFill>
                <a:latin typeface="Arial Black"/>
                <a:cs typeface="Arial Black"/>
              </a:rPr>
              <a:t>программирование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»</a:t>
            </a:r>
            <a:r>
              <a:rPr sz="16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5" dirty="0" err="1">
                <a:solidFill>
                  <a:srgbClr val="1E1E1E"/>
                </a:solidFill>
                <a:latin typeface="Arial Black"/>
                <a:cs typeface="Arial Black"/>
              </a:rPr>
              <a:t>колледжа</a:t>
            </a:r>
            <a:endParaRPr sz="1600" dirty="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916533" y="1143000"/>
            <a:ext cx="6590665" cy="30109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145"/>
              </a:lnSpc>
              <a:spcBef>
                <a:spcPts val="100"/>
              </a:spcBef>
            </a:pPr>
            <a:r>
              <a:rPr spc="-20" dirty="0"/>
              <a:t>Цель</a:t>
            </a:r>
          </a:p>
          <a:p>
            <a:pPr marL="38100" marR="36830">
              <a:lnSpc>
                <a:spcPts val="1920"/>
              </a:lnSpc>
              <a:spcBef>
                <a:spcPts val="45"/>
              </a:spcBef>
            </a:pPr>
            <a:r>
              <a:rPr sz="1600" u="none" spc="-10" dirty="0">
                <a:solidFill>
                  <a:srgbClr val="1E1E1E"/>
                </a:solidFill>
              </a:rPr>
              <a:t>Системный</a:t>
            </a:r>
            <a:r>
              <a:rPr sz="1600" u="none" spc="-5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сбор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обратной</a:t>
            </a:r>
            <a:r>
              <a:rPr sz="1600" u="none" spc="-55" dirty="0">
                <a:solidFill>
                  <a:srgbClr val="1E1E1E"/>
                </a:solidFill>
              </a:rPr>
              <a:t> </a:t>
            </a:r>
            <a:r>
              <a:rPr sz="1600" u="none" spc="-20" dirty="0">
                <a:solidFill>
                  <a:srgbClr val="1E1E1E"/>
                </a:solidFill>
              </a:rPr>
              <a:t>связи</a:t>
            </a:r>
            <a:r>
              <a:rPr sz="1600" u="none" spc="-6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по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spc="-45" dirty="0">
                <a:solidFill>
                  <a:srgbClr val="1E1E1E"/>
                </a:solidFill>
              </a:rPr>
              <a:t>ключевым</a:t>
            </a:r>
            <a:r>
              <a:rPr sz="1600" u="none" spc="-3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аспектам </a:t>
            </a:r>
            <a:r>
              <a:rPr sz="1600" u="none" dirty="0">
                <a:solidFill>
                  <a:srgbClr val="1E1E1E"/>
                </a:solidFill>
              </a:rPr>
              <a:t>преподавательской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деятельности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dirty="0" err="1">
                <a:solidFill>
                  <a:srgbClr val="1E1E1E"/>
                </a:solidFill>
              </a:rPr>
              <a:t>в</a:t>
            </a:r>
            <a:r>
              <a:rPr sz="1600" u="none" spc="-85" dirty="0">
                <a:solidFill>
                  <a:srgbClr val="1E1E1E"/>
                </a:solidFill>
              </a:rPr>
              <a:t> </a:t>
            </a:r>
            <a:r>
              <a:rPr sz="1600" u="none" spc="-40" dirty="0" err="1">
                <a:solidFill>
                  <a:srgbClr val="1E1E1E"/>
                </a:solidFill>
              </a:rPr>
              <a:t>колледже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spc="-45" dirty="0">
                <a:solidFill>
                  <a:srgbClr val="1E1E1E"/>
                </a:solidFill>
              </a:rPr>
              <a:t>для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spc="-35" dirty="0">
                <a:solidFill>
                  <a:srgbClr val="1E1E1E"/>
                </a:solidFill>
              </a:rPr>
              <a:t>улучшения</a:t>
            </a:r>
            <a:r>
              <a:rPr sz="1600" u="none" spc="-60" dirty="0">
                <a:solidFill>
                  <a:srgbClr val="1E1E1E"/>
                </a:solidFill>
              </a:rPr>
              <a:t> </a:t>
            </a:r>
            <a:r>
              <a:rPr sz="1600" u="none" spc="-50" dirty="0">
                <a:solidFill>
                  <a:srgbClr val="1E1E1E"/>
                </a:solidFill>
              </a:rPr>
              <a:t>и</a:t>
            </a:r>
            <a:r>
              <a:rPr sz="1600" u="none" spc="-9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адаптации</a:t>
            </a:r>
            <a:r>
              <a:rPr sz="1600" u="none" spc="-8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процессов</a:t>
            </a:r>
            <a:endParaRPr sz="1600" dirty="0"/>
          </a:p>
          <a:p>
            <a:pPr marL="38100">
              <a:lnSpc>
                <a:spcPct val="100000"/>
              </a:lnSpc>
              <a:spcBef>
                <a:spcPts val="919"/>
              </a:spcBef>
            </a:pPr>
            <a:r>
              <a:rPr dirty="0"/>
              <a:t>Метод</a:t>
            </a:r>
            <a:r>
              <a:rPr spc="35" dirty="0"/>
              <a:t> </a:t>
            </a:r>
            <a:r>
              <a:rPr dirty="0"/>
              <a:t>сбора</a:t>
            </a:r>
            <a:r>
              <a:rPr spc="35" dirty="0"/>
              <a:t> </a:t>
            </a:r>
            <a:r>
              <a:rPr spc="-10" dirty="0"/>
              <a:t>данных</a:t>
            </a:r>
          </a:p>
          <a:p>
            <a:pPr marL="38100" marR="30480">
              <a:lnSpc>
                <a:spcPct val="101699"/>
              </a:lnSpc>
              <a:spcBef>
                <a:spcPts val="325"/>
              </a:spcBef>
            </a:pPr>
            <a:r>
              <a:rPr sz="1600" u="none" spc="-10" dirty="0">
                <a:solidFill>
                  <a:srgbClr val="1E1E1E"/>
                </a:solidFill>
              </a:rPr>
              <a:t>Онлайн-</a:t>
            </a:r>
            <a:r>
              <a:rPr sz="1600" u="none" dirty="0">
                <a:solidFill>
                  <a:srgbClr val="1E1E1E"/>
                </a:solidFill>
              </a:rPr>
              <a:t>опрос</a:t>
            </a:r>
            <a:r>
              <a:rPr sz="1600" u="none" spc="-15" dirty="0">
                <a:solidFill>
                  <a:srgbClr val="1E1E1E"/>
                </a:solidFill>
              </a:rPr>
              <a:t> </a:t>
            </a:r>
            <a:r>
              <a:rPr sz="1600" u="none" spc="-45" dirty="0">
                <a:solidFill>
                  <a:srgbClr val="1E1E1E"/>
                </a:solidFill>
              </a:rPr>
              <a:t>без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spc="-40" dirty="0">
                <a:solidFill>
                  <a:srgbClr val="1E1E1E"/>
                </a:solidFill>
              </a:rPr>
              <a:t>идентификации</a:t>
            </a:r>
            <a:r>
              <a:rPr sz="1600" u="none" spc="-1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респондентов</a:t>
            </a:r>
            <a:r>
              <a:rPr sz="1600" u="none" spc="-35" dirty="0">
                <a:solidFill>
                  <a:srgbClr val="1E1E1E"/>
                </a:solidFill>
              </a:rPr>
              <a:t> </a:t>
            </a:r>
            <a:r>
              <a:rPr sz="1600" u="none" spc="-20" dirty="0">
                <a:solidFill>
                  <a:srgbClr val="1E1E1E"/>
                </a:solidFill>
              </a:rPr>
              <a:t>(тип </a:t>
            </a:r>
            <a:r>
              <a:rPr sz="1600" u="none" dirty="0">
                <a:solidFill>
                  <a:srgbClr val="1E1E1E"/>
                </a:solidFill>
              </a:rPr>
              <a:t>CAWI),</a:t>
            </a:r>
            <a:r>
              <a:rPr sz="1600" u="none" spc="-40" dirty="0">
                <a:solidFill>
                  <a:srgbClr val="1E1E1E"/>
                </a:solidFill>
              </a:rPr>
              <a:t> </a:t>
            </a:r>
            <a:r>
              <a:rPr sz="1600" u="none" spc="-25" dirty="0">
                <a:solidFill>
                  <a:srgbClr val="1E1E1E"/>
                </a:solidFill>
              </a:rPr>
              <a:t>сочетающий</a:t>
            </a:r>
            <a:r>
              <a:rPr sz="1600" u="none" spc="-2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скорость</a:t>
            </a:r>
            <a:r>
              <a:rPr sz="1600" u="none" spc="-5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сбора</a:t>
            </a:r>
            <a:r>
              <a:rPr sz="1600" u="none" spc="-50" dirty="0">
                <a:solidFill>
                  <a:srgbClr val="1E1E1E"/>
                </a:solidFill>
              </a:rPr>
              <a:t> </a:t>
            </a:r>
            <a:r>
              <a:rPr sz="1600" u="none" spc="-40" dirty="0">
                <a:solidFill>
                  <a:srgbClr val="1E1E1E"/>
                </a:solidFill>
              </a:rPr>
              <a:t>данных,</a:t>
            </a:r>
            <a:r>
              <a:rPr sz="1600" u="none" spc="-5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отсутствие </a:t>
            </a:r>
            <a:r>
              <a:rPr sz="1600" u="none" spc="-45" dirty="0">
                <a:solidFill>
                  <a:srgbClr val="1E1E1E"/>
                </a:solidFill>
              </a:rPr>
              <a:t>финансовых</a:t>
            </a:r>
            <a:r>
              <a:rPr sz="1600" u="none" spc="1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затрат</a:t>
            </a:r>
            <a:r>
              <a:rPr sz="1600" u="none" spc="-30" dirty="0">
                <a:solidFill>
                  <a:srgbClr val="1E1E1E"/>
                </a:solidFill>
              </a:rPr>
              <a:t> </a:t>
            </a:r>
            <a:r>
              <a:rPr sz="1600" u="none" spc="-50" dirty="0">
                <a:solidFill>
                  <a:srgbClr val="1E1E1E"/>
                </a:solidFill>
              </a:rPr>
              <a:t>и</a:t>
            </a:r>
            <a:r>
              <a:rPr sz="1600" u="none" spc="-3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высокое</a:t>
            </a:r>
            <a:r>
              <a:rPr sz="1600" u="none" spc="1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удобство</a:t>
            </a:r>
            <a:r>
              <a:rPr sz="1600" u="none" spc="5" dirty="0">
                <a:solidFill>
                  <a:srgbClr val="1E1E1E"/>
                </a:solidFill>
              </a:rPr>
              <a:t> </a:t>
            </a:r>
            <a:r>
              <a:rPr sz="1600" u="none" spc="-40" dirty="0">
                <a:solidFill>
                  <a:srgbClr val="1E1E1E"/>
                </a:solidFill>
              </a:rPr>
              <a:t>для</a:t>
            </a:r>
            <a:r>
              <a:rPr sz="1600" u="none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участников. </a:t>
            </a:r>
            <a:r>
              <a:rPr sz="1600" u="none" spc="-10" dirty="0" err="1">
                <a:solidFill>
                  <a:srgbClr val="1E1E1E"/>
                </a:solidFill>
              </a:rPr>
              <a:t>Респонденты</a:t>
            </a:r>
            <a:r>
              <a:rPr sz="1600" u="none" spc="-6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отвечали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на</a:t>
            </a:r>
            <a:r>
              <a:rPr sz="1600" u="none" spc="-8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закрыте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и</a:t>
            </a:r>
            <a:r>
              <a:rPr sz="1600" u="none" spc="-85" dirty="0">
                <a:solidFill>
                  <a:srgbClr val="1E1E1E"/>
                </a:solidFill>
              </a:rPr>
              <a:t> </a:t>
            </a:r>
            <a:r>
              <a:rPr sz="1600" u="none" dirty="0" err="1">
                <a:solidFill>
                  <a:srgbClr val="1E1E1E"/>
                </a:solidFill>
              </a:rPr>
              <a:t>открытые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spc="-20" dirty="0" err="1">
                <a:solidFill>
                  <a:srgbClr val="1E1E1E"/>
                </a:solidFill>
              </a:rPr>
              <a:t>типы</a:t>
            </a:r>
            <a:r>
              <a:rPr lang="ru-RU" sz="1600" u="none" spc="-20" dirty="0">
                <a:solidFill>
                  <a:srgbClr val="1E1E1E"/>
                </a:solidFill>
              </a:rPr>
              <a:t> вопросов</a:t>
            </a:r>
          </a:p>
          <a:p>
            <a:pPr marL="38100" marR="30480">
              <a:lnSpc>
                <a:spcPct val="101699"/>
              </a:lnSpc>
              <a:spcBef>
                <a:spcPts val="325"/>
              </a:spcBef>
            </a:pPr>
            <a:r>
              <a:rPr lang="ru-RU" sz="1600" u="none" spc="-20" dirty="0">
                <a:solidFill>
                  <a:srgbClr val="9A32F4"/>
                </a:solidFill>
              </a:rPr>
              <a:t>Обработка данных</a:t>
            </a:r>
            <a:endParaRPr sz="1800" u="none" dirty="0">
              <a:solidFill>
                <a:srgbClr val="9A32F4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21902" y="2834462"/>
            <a:ext cx="2143125" cy="1450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25" dirty="0">
                <a:solidFill>
                  <a:srgbClr val="9A33F4"/>
                </a:solidFill>
                <a:latin typeface="Arial Black"/>
                <a:cs typeface="Arial Black"/>
              </a:rPr>
              <a:t>81</a:t>
            </a:r>
            <a:r>
              <a:rPr sz="1800" spc="-25" dirty="0">
                <a:solidFill>
                  <a:srgbClr val="9A33F4"/>
                </a:solidFill>
                <a:latin typeface="Arial Black"/>
                <a:cs typeface="Arial Black"/>
              </a:rPr>
              <a:t>%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585"/>
              </a:spcBef>
            </a:pPr>
            <a:r>
              <a:rPr sz="1800" dirty="0">
                <a:solidFill>
                  <a:srgbClr val="1E1E1E"/>
                </a:solidFill>
                <a:latin typeface="Arial Black"/>
                <a:cs typeface="Arial Black"/>
              </a:rPr>
              <a:t>охват,</a:t>
            </a:r>
            <a:r>
              <a:rPr sz="18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1E1E1E"/>
                </a:solidFill>
                <a:latin typeface="Arial Black"/>
                <a:cs typeface="Arial Black"/>
              </a:rPr>
              <a:t>май</a:t>
            </a:r>
            <a:r>
              <a:rPr sz="18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800" spc="120" dirty="0">
                <a:solidFill>
                  <a:srgbClr val="1E1E1E"/>
                </a:solidFill>
                <a:latin typeface="Arial Black"/>
                <a:cs typeface="Arial Black"/>
              </a:rPr>
              <a:t>2025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9955" y="981454"/>
            <a:ext cx="7682865" cy="5647945"/>
          </a:xfrm>
          <a:custGeom>
            <a:avLst/>
            <a:gdLst/>
            <a:ahLst/>
            <a:cxnLst/>
            <a:rect l="l" t="t" r="r" b="b"/>
            <a:pathLst>
              <a:path w="7682865" h="5523230">
                <a:moveTo>
                  <a:pt x="0" y="920496"/>
                </a:moveTo>
                <a:lnTo>
                  <a:pt x="1275" y="871608"/>
                </a:lnTo>
                <a:lnTo>
                  <a:pt x="5061" y="823386"/>
                </a:lnTo>
                <a:lnTo>
                  <a:pt x="11292" y="775892"/>
                </a:lnTo>
                <a:lnTo>
                  <a:pt x="19906" y="729190"/>
                </a:lnTo>
                <a:lnTo>
                  <a:pt x="30838" y="683343"/>
                </a:lnTo>
                <a:lnTo>
                  <a:pt x="44025" y="638415"/>
                </a:lnTo>
                <a:lnTo>
                  <a:pt x="59404" y="594470"/>
                </a:lnTo>
                <a:lnTo>
                  <a:pt x="76910" y="551572"/>
                </a:lnTo>
                <a:lnTo>
                  <a:pt x="96481" y="509783"/>
                </a:lnTo>
                <a:lnTo>
                  <a:pt x="118052" y="469168"/>
                </a:lnTo>
                <a:lnTo>
                  <a:pt x="141560" y="429790"/>
                </a:lnTo>
                <a:lnTo>
                  <a:pt x="166941" y="391713"/>
                </a:lnTo>
                <a:lnTo>
                  <a:pt x="194132" y="355000"/>
                </a:lnTo>
                <a:lnTo>
                  <a:pt x="223069" y="319715"/>
                </a:lnTo>
                <a:lnTo>
                  <a:pt x="253689" y="285922"/>
                </a:lnTo>
                <a:lnTo>
                  <a:pt x="285927" y="253684"/>
                </a:lnTo>
                <a:lnTo>
                  <a:pt x="319720" y="223065"/>
                </a:lnTo>
                <a:lnTo>
                  <a:pt x="355005" y="194128"/>
                </a:lnTo>
                <a:lnTo>
                  <a:pt x="391718" y="166938"/>
                </a:lnTo>
                <a:lnTo>
                  <a:pt x="429796" y="141557"/>
                </a:lnTo>
                <a:lnTo>
                  <a:pt x="469174" y="118049"/>
                </a:lnTo>
                <a:lnTo>
                  <a:pt x="509789" y="96479"/>
                </a:lnTo>
                <a:lnTo>
                  <a:pt x="551577" y="76908"/>
                </a:lnTo>
                <a:lnTo>
                  <a:pt x="594475" y="59402"/>
                </a:lnTo>
                <a:lnTo>
                  <a:pt x="638420" y="44024"/>
                </a:lnTo>
                <a:lnTo>
                  <a:pt x="683347" y="30837"/>
                </a:lnTo>
                <a:lnTo>
                  <a:pt x="729193" y="19905"/>
                </a:lnTo>
                <a:lnTo>
                  <a:pt x="775895" y="11292"/>
                </a:lnTo>
                <a:lnTo>
                  <a:pt x="823388" y="5061"/>
                </a:lnTo>
                <a:lnTo>
                  <a:pt x="871610" y="1275"/>
                </a:lnTo>
                <a:lnTo>
                  <a:pt x="920496" y="0"/>
                </a:lnTo>
                <a:lnTo>
                  <a:pt x="6761988" y="0"/>
                </a:lnTo>
                <a:lnTo>
                  <a:pt x="6810875" y="1275"/>
                </a:lnTo>
                <a:lnTo>
                  <a:pt x="6859097" y="5061"/>
                </a:lnTo>
                <a:lnTo>
                  <a:pt x="6906591" y="11292"/>
                </a:lnTo>
                <a:lnTo>
                  <a:pt x="6953293" y="19905"/>
                </a:lnTo>
                <a:lnTo>
                  <a:pt x="6999140" y="30837"/>
                </a:lnTo>
                <a:lnTo>
                  <a:pt x="7044068" y="44024"/>
                </a:lnTo>
                <a:lnTo>
                  <a:pt x="7088013" y="59402"/>
                </a:lnTo>
                <a:lnTo>
                  <a:pt x="7130911" y="76908"/>
                </a:lnTo>
                <a:lnTo>
                  <a:pt x="7172700" y="96479"/>
                </a:lnTo>
                <a:lnTo>
                  <a:pt x="7213315" y="118049"/>
                </a:lnTo>
                <a:lnTo>
                  <a:pt x="7252693" y="141557"/>
                </a:lnTo>
                <a:lnTo>
                  <a:pt x="7290770" y="166938"/>
                </a:lnTo>
                <a:lnTo>
                  <a:pt x="7327483" y="194128"/>
                </a:lnTo>
                <a:lnTo>
                  <a:pt x="7362768" y="223065"/>
                </a:lnTo>
                <a:lnTo>
                  <a:pt x="7396561" y="253684"/>
                </a:lnTo>
                <a:lnTo>
                  <a:pt x="7428799" y="285922"/>
                </a:lnTo>
                <a:lnTo>
                  <a:pt x="7459418" y="319715"/>
                </a:lnTo>
                <a:lnTo>
                  <a:pt x="7488355" y="355000"/>
                </a:lnTo>
                <a:lnTo>
                  <a:pt x="7515545" y="391713"/>
                </a:lnTo>
                <a:lnTo>
                  <a:pt x="7540926" y="429790"/>
                </a:lnTo>
                <a:lnTo>
                  <a:pt x="7564434" y="469168"/>
                </a:lnTo>
                <a:lnTo>
                  <a:pt x="7586004" y="509783"/>
                </a:lnTo>
                <a:lnTo>
                  <a:pt x="7605575" y="551572"/>
                </a:lnTo>
                <a:lnTo>
                  <a:pt x="7623081" y="594470"/>
                </a:lnTo>
                <a:lnTo>
                  <a:pt x="7638459" y="638415"/>
                </a:lnTo>
                <a:lnTo>
                  <a:pt x="7651646" y="683343"/>
                </a:lnTo>
                <a:lnTo>
                  <a:pt x="7662578" y="729190"/>
                </a:lnTo>
                <a:lnTo>
                  <a:pt x="7671191" y="775892"/>
                </a:lnTo>
                <a:lnTo>
                  <a:pt x="7677422" y="823386"/>
                </a:lnTo>
                <a:lnTo>
                  <a:pt x="7681208" y="871608"/>
                </a:lnTo>
                <a:lnTo>
                  <a:pt x="7682484" y="920496"/>
                </a:lnTo>
                <a:lnTo>
                  <a:pt x="7682484" y="4602480"/>
                </a:lnTo>
                <a:lnTo>
                  <a:pt x="7681208" y="4651365"/>
                </a:lnTo>
                <a:lnTo>
                  <a:pt x="7677422" y="4699587"/>
                </a:lnTo>
                <a:lnTo>
                  <a:pt x="7671191" y="4747080"/>
                </a:lnTo>
                <a:lnTo>
                  <a:pt x="7662578" y="4793782"/>
                </a:lnTo>
                <a:lnTo>
                  <a:pt x="7651646" y="4839628"/>
                </a:lnTo>
                <a:lnTo>
                  <a:pt x="7638459" y="4884555"/>
                </a:lnTo>
                <a:lnTo>
                  <a:pt x="7623081" y="4928500"/>
                </a:lnTo>
                <a:lnTo>
                  <a:pt x="7605575" y="4971398"/>
                </a:lnTo>
                <a:lnTo>
                  <a:pt x="7586004" y="5013186"/>
                </a:lnTo>
                <a:lnTo>
                  <a:pt x="7564434" y="5053801"/>
                </a:lnTo>
                <a:lnTo>
                  <a:pt x="7540926" y="5093179"/>
                </a:lnTo>
                <a:lnTo>
                  <a:pt x="7515545" y="5131257"/>
                </a:lnTo>
                <a:lnTo>
                  <a:pt x="7488355" y="5167970"/>
                </a:lnTo>
                <a:lnTo>
                  <a:pt x="7459418" y="5203255"/>
                </a:lnTo>
                <a:lnTo>
                  <a:pt x="7428799" y="5237048"/>
                </a:lnTo>
                <a:lnTo>
                  <a:pt x="7396561" y="5269286"/>
                </a:lnTo>
                <a:lnTo>
                  <a:pt x="7362768" y="5299906"/>
                </a:lnTo>
                <a:lnTo>
                  <a:pt x="7327483" y="5328843"/>
                </a:lnTo>
                <a:lnTo>
                  <a:pt x="7290770" y="5356034"/>
                </a:lnTo>
                <a:lnTo>
                  <a:pt x="7252693" y="5381415"/>
                </a:lnTo>
                <a:lnTo>
                  <a:pt x="7213315" y="5404923"/>
                </a:lnTo>
                <a:lnTo>
                  <a:pt x="7172700" y="5426494"/>
                </a:lnTo>
                <a:lnTo>
                  <a:pt x="7130911" y="5446065"/>
                </a:lnTo>
                <a:lnTo>
                  <a:pt x="7088013" y="5463571"/>
                </a:lnTo>
                <a:lnTo>
                  <a:pt x="7044068" y="5478950"/>
                </a:lnTo>
                <a:lnTo>
                  <a:pt x="6999140" y="5492137"/>
                </a:lnTo>
                <a:lnTo>
                  <a:pt x="6953293" y="5503069"/>
                </a:lnTo>
                <a:lnTo>
                  <a:pt x="6906591" y="5511683"/>
                </a:lnTo>
                <a:lnTo>
                  <a:pt x="6859097" y="5517914"/>
                </a:lnTo>
                <a:lnTo>
                  <a:pt x="6810875" y="5521700"/>
                </a:lnTo>
                <a:lnTo>
                  <a:pt x="6761988" y="5522976"/>
                </a:lnTo>
                <a:lnTo>
                  <a:pt x="920496" y="5522976"/>
                </a:lnTo>
                <a:lnTo>
                  <a:pt x="871610" y="5521700"/>
                </a:lnTo>
                <a:lnTo>
                  <a:pt x="823388" y="5517914"/>
                </a:lnTo>
                <a:lnTo>
                  <a:pt x="775895" y="5511683"/>
                </a:lnTo>
                <a:lnTo>
                  <a:pt x="729193" y="5503069"/>
                </a:lnTo>
                <a:lnTo>
                  <a:pt x="683347" y="5492137"/>
                </a:lnTo>
                <a:lnTo>
                  <a:pt x="638420" y="5478950"/>
                </a:lnTo>
                <a:lnTo>
                  <a:pt x="594475" y="5463571"/>
                </a:lnTo>
                <a:lnTo>
                  <a:pt x="551577" y="5446065"/>
                </a:lnTo>
                <a:lnTo>
                  <a:pt x="509789" y="5426494"/>
                </a:lnTo>
                <a:lnTo>
                  <a:pt x="469174" y="5404923"/>
                </a:lnTo>
                <a:lnTo>
                  <a:pt x="429796" y="5381415"/>
                </a:lnTo>
                <a:lnTo>
                  <a:pt x="391718" y="5356034"/>
                </a:lnTo>
                <a:lnTo>
                  <a:pt x="355005" y="5328843"/>
                </a:lnTo>
                <a:lnTo>
                  <a:pt x="319720" y="5299906"/>
                </a:lnTo>
                <a:lnTo>
                  <a:pt x="285927" y="5269286"/>
                </a:lnTo>
                <a:lnTo>
                  <a:pt x="253689" y="5237048"/>
                </a:lnTo>
                <a:lnTo>
                  <a:pt x="223069" y="5203255"/>
                </a:lnTo>
                <a:lnTo>
                  <a:pt x="194132" y="5167970"/>
                </a:lnTo>
                <a:lnTo>
                  <a:pt x="166941" y="5131257"/>
                </a:lnTo>
                <a:lnTo>
                  <a:pt x="141560" y="5093179"/>
                </a:lnTo>
                <a:lnTo>
                  <a:pt x="118052" y="5053801"/>
                </a:lnTo>
                <a:lnTo>
                  <a:pt x="96481" y="5013186"/>
                </a:lnTo>
                <a:lnTo>
                  <a:pt x="76910" y="4971398"/>
                </a:lnTo>
                <a:lnTo>
                  <a:pt x="59404" y="4928500"/>
                </a:lnTo>
                <a:lnTo>
                  <a:pt x="44025" y="4884555"/>
                </a:lnTo>
                <a:lnTo>
                  <a:pt x="30838" y="4839628"/>
                </a:lnTo>
                <a:lnTo>
                  <a:pt x="19906" y="4793782"/>
                </a:lnTo>
                <a:lnTo>
                  <a:pt x="11292" y="4747080"/>
                </a:lnTo>
                <a:lnTo>
                  <a:pt x="5061" y="4699587"/>
                </a:lnTo>
                <a:lnTo>
                  <a:pt x="1275" y="4651365"/>
                </a:lnTo>
                <a:lnTo>
                  <a:pt x="0" y="4602480"/>
                </a:lnTo>
                <a:lnTo>
                  <a:pt x="0" y="920496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Метрики</a:t>
            </a:r>
            <a:r>
              <a:rPr spc="-45" dirty="0"/>
              <a:t> </a:t>
            </a:r>
            <a:r>
              <a:rPr spc="-25" dirty="0"/>
              <a:t>клиентского</a:t>
            </a:r>
            <a:r>
              <a:rPr spc="-30" dirty="0"/>
              <a:t> </a:t>
            </a:r>
            <a:r>
              <a:rPr spc="-10" dirty="0"/>
              <a:t>опыта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35783" y="2551887"/>
            <a:ext cx="12509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185" dirty="0">
                <a:solidFill>
                  <a:srgbClr val="9A33F4"/>
                </a:solidFill>
                <a:latin typeface="Arial Black"/>
                <a:cs typeface="Arial Black"/>
              </a:rPr>
              <a:t>82</a:t>
            </a:r>
            <a:r>
              <a:rPr sz="1800" spc="185" dirty="0">
                <a:solidFill>
                  <a:srgbClr val="9A33F4"/>
                </a:solidFill>
                <a:latin typeface="Arial Black"/>
                <a:cs typeface="Arial Black"/>
              </a:rPr>
              <a:t>%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8703" y="4495800"/>
            <a:ext cx="4149090" cy="1214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Вопрос:</a:t>
            </a:r>
            <a:r>
              <a:rPr sz="13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Оцените,</a:t>
            </a:r>
            <a:r>
              <a:rPr sz="1300" spc="-4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насколько</a:t>
            </a:r>
            <a:r>
              <a:rPr sz="1300" spc="-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легко</a:t>
            </a:r>
            <a:r>
              <a:rPr sz="13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вам</a:t>
            </a:r>
            <a:r>
              <a:rPr sz="13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было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решать</a:t>
            </a:r>
            <a:r>
              <a:rPr sz="13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вопросы,</a:t>
            </a:r>
            <a:r>
              <a:rPr sz="1300" spc="-2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касающиеся образовательного</a:t>
            </a:r>
            <a:r>
              <a:rPr sz="1300" spc="-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процесса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и</a:t>
            </a:r>
            <a:r>
              <a:rPr sz="13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рабочих задач</a:t>
            </a:r>
            <a:r>
              <a:rPr sz="13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(например,</a:t>
            </a:r>
            <a:r>
              <a:rPr sz="13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взаимодействие</a:t>
            </a:r>
            <a:r>
              <a:rPr sz="13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50" dirty="0">
                <a:solidFill>
                  <a:srgbClr val="1E1E1E"/>
                </a:solidFill>
                <a:latin typeface="Arial Black"/>
                <a:cs typeface="Arial Black"/>
              </a:rPr>
              <a:t>с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администрацией,</a:t>
            </a:r>
            <a:r>
              <a:rPr sz="13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35" dirty="0">
                <a:solidFill>
                  <a:srgbClr val="1E1E1E"/>
                </a:solidFill>
                <a:latin typeface="Arial Black"/>
                <a:cs typeface="Arial Black"/>
              </a:rPr>
              <a:t>коллегами,</a:t>
            </a:r>
            <a:r>
              <a:rPr sz="13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доступность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необходимых</a:t>
            </a:r>
            <a:r>
              <a:rPr sz="1300" spc="-1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ресурсов)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8703" y="5791200"/>
            <a:ext cx="398716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Поставьте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5" dirty="0">
                <a:solidFill>
                  <a:srgbClr val="1E1E1E"/>
                </a:solidFill>
                <a:latin typeface="Verdana"/>
                <a:cs typeface="Verdana"/>
              </a:rPr>
              <a:t>оценку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от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15" dirty="0">
                <a:solidFill>
                  <a:srgbClr val="1E1E1E"/>
                </a:solidFill>
                <a:latin typeface="Verdana"/>
                <a:cs typeface="Verdana"/>
              </a:rPr>
              <a:t>1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до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 5,</a:t>
            </a:r>
            <a:r>
              <a:rPr sz="1300" b="1" i="1" spc="-8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где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"5"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-</a:t>
            </a:r>
            <a:r>
              <a:rPr sz="1300" b="1" i="1" spc="-8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очень 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легко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7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удобно,</a:t>
            </a:r>
            <a:r>
              <a:rPr sz="1300" b="1" i="1" spc="-3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160" dirty="0">
                <a:solidFill>
                  <a:srgbClr val="1E1E1E"/>
                </a:solidFill>
                <a:latin typeface="Verdana"/>
                <a:cs typeface="Verdana"/>
              </a:rPr>
              <a:t>"1"</a:t>
            </a:r>
            <a:r>
              <a:rPr sz="1300" b="1" i="1" spc="-5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-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50" dirty="0">
                <a:solidFill>
                  <a:srgbClr val="1E1E1E"/>
                </a:solidFill>
                <a:latin typeface="Verdana"/>
                <a:cs typeface="Verdana"/>
              </a:rPr>
              <a:t>очень</a:t>
            </a:r>
            <a:r>
              <a:rPr sz="1300" b="1" i="1" spc="-3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10" dirty="0">
                <a:solidFill>
                  <a:srgbClr val="1E1E1E"/>
                </a:solidFill>
                <a:latin typeface="Verdana"/>
                <a:cs typeface="Verdana"/>
              </a:rPr>
              <a:t>сложно»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4789" y="4583429"/>
            <a:ext cx="3568065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Вопрос:</a:t>
            </a:r>
            <a:r>
              <a:rPr sz="13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Оцените,</a:t>
            </a:r>
            <a:r>
              <a:rPr sz="13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насколько</a:t>
            </a:r>
            <a:r>
              <a:rPr sz="1300" spc="-4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5" dirty="0">
                <a:solidFill>
                  <a:srgbClr val="1E1E1E"/>
                </a:solidFill>
                <a:latin typeface="Arial Black"/>
                <a:cs typeface="Arial Black"/>
              </a:rPr>
              <a:t>вы </a:t>
            </a:r>
            <a:r>
              <a:rPr sz="1300" dirty="0" err="1">
                <a:solidFill>
                  <a:srgbClr val="1E1E1E"/>
                </a:solidFill>
                <a:latin typeface="Arial Black"/>
                <a:cs typeface="Arial Black"/>
              </a:rPr>
              <a:t>удовлетворены</a:t>
            </a:r>
            <a:r>
              <a:rPr sz="1300" spc="-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lang="ru-RU" sz="1300" spc="-10">
                <a:solidFill>
                  <a:srgbClr val="1E1E1E"/>
                </a:solidFill>
                <a:latin typeface="Arial Black"/>
                <a:cs typeface="Arial Black"/>
              </a:rPr>
              <a:t>колледжем</a:t>
            </a:r>
            <a:r>
              <a:rPr sz="1300" spc="-8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5" dirty="0">
                <a:solidFill>
                  <a:srgbClr val="1E1E1E"/>
                </a:solidFill>
                <a:latin typeface="Arial Black"/>
                <a:cs typeface="Arial Black"/>
              </a:rPr>
              <a:t>как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местом</a:t>
            </a:r>
            <a:r>
              <a:rPr sz="13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своей</a:t>
            </a:r>
            <a:r>
              <a:rPr sz="13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работы</a:t>
            </a:r>
            <a:endParaRPr sz="1300" dirty="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4789" y="5562600"/>
            <a:ext cx="4192270" cy="6123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Поставьте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5" dirty="0">
                <a:solidFill>
                  <a:srgbClr val="1E1E1E"/>
                </a:solidFill>
                <a:latin typeface="Verdana"/>
                <a:cs typeface="Verdana"/>
              </a:rPr>
              <a:t>оценку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от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15" dirty="0">
                <a:solidFill>
                  <a:srgbClr val="1E1E1E"/>
                </a:solidFill>
                <a:latin typeface="Verdana"/>
                <a:cs typeface="Verdana"/>
              </a:rPr>
              <a:t>1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до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5,</a:t>
            </a:r>
            <a:r>
              <a:rPr sz="1300" b="1" i="1" spc="-8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где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"5"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-</a:t>
            </a:r>
            <a:r>
              <a:rPr sz="1300" b="1" i="1" spc="-8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25" dirty="0">
                <a:solidFill>
                  <a:srgbClr val="1E1E1E"/>
                </a:solidFill>
                <a:latin typeface="Verdana"/>
                <a:cs typeface="Verdana"/>
              </a:rPr>
              <a:t>всё </a:t>
            </a:r>
            <a:r>
              <a:rPr sz="1300" b="1" i="1" spc="-30" dirty="0">
                <a:solidFill>
                  <a:srgbClr val="1E1E1E"/>
                </a:solidFill>
                <a:latin typeface="Verdana"/>
                <a:cs typeface="Verdana"/>
              </a:rPr>
              <a:t>прекрасно,</a:t>
            </a:r>
            <a:r>
              <a:rPr sz="1300" b="1" i="1" spc="-5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95" dirty="0">
                <a:solidFill>
                  <a:srgbClr val="1E1E1E"/>
                </a:solidFill>
                <a:latin typeface="Verdana"/>
                <a:cs typeface="Verdana"/>
              </a:rPr>
              <a:t>я</a:t>
            </a:r>
            <a:r>
              <a:rPr sz="1300" b="1" i="1" spc="-7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доволен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(-</a:t>
            </a:r>
            <a:r>
              <a:rPr sz="1300" b="1" i="1" spc="-80" dirty="0">
                <a:solidFill>
                  <a:srgbClr val="1E1E1E"/>
                </a:solidFill>
                <a:latin typeface="Verdana"/>
                <a:cs typeface="Verdana"/>
              </a:rPr>
              <a:t>льна),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114" dirty="0">
                <a:solidFill>
                  <a:srgbClr val="1E1E1E"/>
                </a:solidFill>
                <a:latin typeface="Verdana"/>
                <a:cs typeface="Verdana"/>
              </a:rPr>
              <a:t>"1"-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5" dirty="0" err="1">
                <a:solidFill>
                  <a:srgbClr val="1E1E1E"/>
                </a:solidFill>
                <a:latin typeface="Verdana"/>
                <a:cs typeface="Verdana"/>
              </a:rPr>
              <a:t>вообще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25" dirty="0" err="1">
                <a:solidFill>
                  <a:srgbClr val="1E1E1E"/>
                </a:solidFill>
                <a:latin typeface="Verdana"/>
                <a:cs typeface="Verdana"/>
              </a:rPr>
              <a:t>не</a:t>
            </a:r>
            <a:r>
              <a:rPr lang="ru-RU" sz="1300" b="1" i="1" spc="-25" dirty="0">
                <a:solidFill>
                  <a:srgbClr val="1E1E1E"/>
                </a:solidFill>
                <a:latin typeface="Verdana"/>
                <a:cs typeface="Verdana"/>
              </a:rPr>
              <a:t> понравилось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4384" y="2600020"/>
            <a:ext cx="11995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40" dirty="0">
                <a:solidFill>
                  <a:srgbClr val="9A33F4"/>
                </a:solidFill>
                <a:latin typeface="Arial Black"/>
                <a:cs typeface="Arial Black"/>
              </a:rPr>
              <a:t>87</a:t>
            </a:r>
            <a:r>
              <a:rPr sz="1800" spc="40" dirty="0">
                <a:solidFill>
                  <a:srgbClr val="9A33F4"/>
                </a:solidFill>
                <a:latin typeface="Arial Black"/>
                <a:cs typeface="Arial Black"/>
              </a:rPr>
              <a:t>%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4087" y="6374891"/>
            <a:ext cx="4512945" cy="340360"/>
          </a:xfrm>
          <a:custGeom>
            <a:avLst/>
            <a:gdLst/>
            <a:ahLst/>
            <a:cxnLst/>
            <a:rect l="l" t="t" r="r" b="b"/>
            <a:pathLst>
              <a:path w="4512945" h="340359">
                <a:moveTo>
                  <a:pt x="0" y="56642"/>
                </a:moveTo>
                <a:lnTo>
                  <a:pt x="4451" y="34595"/>
                </a:lnTo>
                <a:lnTo>
                  <a:pt x="16590" y="16590"/>
                </a:lnTo>
                <a:lnTo>
                  <a:pt x="34595" y="4451"/>
                </a:lnTo>
                <a:lnTo>
                  <a:pt x="56642" y="0"/>
                </a:lnTo>
                <a:lnTo>
                  <a:pt x="4455922" y="0"/>
                </a:lnTo>
                <a:lnTo>
                  <a:pt x="4477952" y="4451"/>
                </a:lnTo>
                <a:lnTo>
                  <a:pt x="4495958" y="16590"/>
                </a:lnTo>
                <a:lnTo>
                  <a:pt x="4508107" y="34595"/>
                </a:lnTo>
                <a:lnTo>
                  <a:pt x="4512564" y="56642"/>
                </a:lnTo>
                <a:lnTo>
                  <a:pt x="4512564" y="283210"/>
                </a:lnTo>
                <a:lnTo>
                  <a:pt x="4508107" y="305256"/>
                </a:lnTo>
                <a:lnTo>
                  <a:pt x="4495958" y="323261"/>
                </a:lnTo>
                <a:lnTo>
                  <a:pt x="4477952" y="335400"/>
                </a:lnTo>
                <a:lnTo>
                  <a:pt x="4455922" y="339852"/>
                </a:lnTo>
                <a:lnTo>
                  <a:pt x="56642" y="339852"/>
                </a:lnTo>
                <a:lnTo>
                  <a:pt x="34595" y="335400"/>
                </a:lnTo>
                <a:lnTo>
                  <a:pt x="16590" y="323261"/>
                </a:lnTo>
                <a:lnTo>
                  <a:pt x="4451" y="305256"/>
                </a:lnTo>
                <a:lnTo>
                  <a:pt x="0" y="283210"/>
                </a:lnTo>
                <a:lnTo>
                  <a:pt x="0" y="56642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98982" y="6405168"/>
            <a:ext cx="27057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CES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50" dirty="0">
                <a:solidFill>
                  <a:srgbClr val="1E1E1E"/>
                </a:solidFill>
                <a:latin typeface="Arial Black"/>
                <a:cs typeface="Arial Black"/>
              </a:rPr>
              <a:t>от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80" dirty="0">
                <a:solidFill>
                  <a:srgbClr val="1E1E1E"/>
                </a:solidFill>
                <a:latin typeface="Arial Black"/>
                <a:cs typeface="Arial Black"/>
              </a:rPr>
              <a:t>70</a:t>
            </a:r>
            <a:r>
              <a:rPr sz="14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до</a:t>
            </a:r>
            <a:r>
              <a:rPr sz="14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135" dirty="0">
                <a:solidFill>
                  <a:srgbClr val="1E1E1E"/>
                </a:solidFill>
                <a:latin typeface="Arial Black"/>
                <a:cs typeface="Arial Black"/>
              </a:rPr>
              <a:t>90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235" dirty="0">
                <a:solidFill>
                  <a:srgbClr val="1E1E1E"/>
                </a:solidFill>
                <a:latin typeface="Arial Black"/>
                <a:cs typeface="Arial Black"/>
              </a:rPr>
              <a:t>-</a:t>
            </a:r>
            <a:r>
              <a:rPr sz="1400" spc="33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Отлично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995159" y="6423659"/>
            <a:ext cx="4512945" cy="340360"/>
          </a:xfrm>
          <a:custGeom>
            <a:avLst/>
            <a:gdLst/>
            <a:ahLst/>
            <a:cxnLst/>
            <a:rect l="l" t="t" r="r" b="b"/>
            <a:pathLst>
              <a:path w="4512945" h="340359">
                <a:moveTo>
                  <a:pt x="0" y="56641"/>
                </a:moveTo>
                <a:lnTo>
                  <a:pt x="4456" y="34595"/>
                </a:lnTo>
                <a:lnTo>
                  <a:pt x="16605" y="16590"/>
                </a:lnTo>
                <a:lnTo>
                  <a:pt x="34611" y="4451"/>
                </a:lnTo>
                <a:lnTo>
                  <a:pt x="56642" y="0"/>
                </a:lnTo>
                <a:lnTo>
                  <a:pt x="4455922" y="0"/>
                </a:lnTo>
                <a:lnTo>
                  <a:pt x="4477952" y="4451"/>
                </a:lnTo>
                <a:lnTo>
                  <a:pt x="4495958" y="16590"/>
                </a:lnTo>
                <a:lnTo>
                  <a:pt x="4508107" y="34595"/>
                </a:lnTo>
                <a:lnTo>
                  <a:pt x="4512564" y="56641"/>
                </a:lnTo>
                <a:lnTo>
                  <a:pt x="4512564" y="283209"/>
                </a:lnTo>
                <a:lnTo>
                  <a:pt x="4508107" y="305257"/>
                </a:lnTo>
                <a:lnTo>
                  <a:pt x="4495958" y="323261"/>
                </a:lnTo>
                <a:lnTo>
                  <a:pt x="4477952" y="335400"/>
                </a:lnTo>
                <a:lnTo>
                  <a:pt x="4455922" y="339851"/>
                </a:lnTo>
                <a:lnTo>
                  <a:pt x="56642" y="339851"/>
                </a:lnTo>
                <a:lnTo>
                  <a:pt x="34611" y="335400"/>
                </a:lnTo>
                <a:lnTo>
                  <a:pt x="16605" y="323261"/>
                </a:lnTo>
                <a:lnTo>
                  <a:pt x="4456" y="305257"/>
                </a:lnTo>
                <a:lnTo>
                  <a:pt x="0" y="283209"/>
                </a:lnTo>
                <a:lnTo>
                  <a:pt x="0" y="56641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95159" y="6441440"/>
            <a:ext cx="4512945" cy="25840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en-US" sz="1400" spc="-10" dirty="0">
                <a:solidFill>
                  <a:srgbClr val="1E1E1E"/>
                </a:solidFill>
                <a:latin typeface="Arial Black"/>
                <a:cs typeface="Arial Black"/>
              </a:rPr>
              <a:t>CSAT </a:t>
            </a:r>
            <a:r>
              <a:rPr lang="ru-RU" sz="1400" spc="-10" dirty="0">
                <a:solidFill>
                  <a:srgbClr val="1E1E1E"/>
                </a:solidFill>
                <a:latin typeface="Arial Black"/>
                <a:cs typeface="Arial Black"/>
              </a:rPr>
              <a:t>от 71 до </a:t>
            </a:r>
            <a:r>
              <a:rPr sz="1400" spc="135" dirty="0">
                <a:solidFill>
                  <a:srgbClr val="1E1E1E"/>
                </a:solidFill>
                <a:latin typeface="Arial Black"/>
                <a:cs typeface="Arial Black"/>
              </a:rPr>
              <a:t>90</a:t>
            </a:r>
            <a:r>
              <a:rPr sz="1400" spc="-9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235" dirty="0">
                <a:solidFill>
                  <a:srgbClr val="1E1E1E"/>
                </a:solidFill>
                <a:latin typeface="Arial Black"/>
                <a:cs typeface="Arial Black"/>
              </a:rPr>
              <a:t>-</a:t>
            </a:r>
            <a:r>
              <a:rPr sz="1400" spc="32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Отлично</a:t>
            </a:r>
            <a:endParaRPr sz="1400" dirty="0">
              <a:latin typeface="Arial Black"/>
              <a:cs typeface="Arial Black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19427" y="1630933"/>
            <a:ext cx="2670175" cy="2670175"/>
            <a:chOff x="1519427" y="1630933"/>
            <a:chExt cx="2670175" cy="2670175"/>
          </a:xfrm>
        </p:grpSpPr>
        <p:sp>
          <p:nvSpPr>
            <p:cNvPr id="14" name="object 14"/>
            <p:cNvSpPr/>
            <p:nvPr/>
          </p:nvSpPr>
          <p:spPr>
            <a:xfrm>
              <a:off x="1523999" y="1635505"/>
              <a:ext cx="2660650" cy="2660650"/>
            </a:xfrm>
            <a:custGeom>
              <a:avLst/>
              <a:gdLst/>
              <a:ahLst/>
              <a:cxnLst/>
              <a:rect l="l" t="t" r="r" b="b"/>
              <a:pathLst>
                <a:path w="2660650" h="2660650">
                  <a:moveTo>
                    <a:pt x="1330325" y="0"/>
                  </a:moveTo>
                  <a:lnTo>
                    <a:pt x="1330325" y="372491"/>
                  </a:lnTo>
                  <a:lnTo>
                    <a:pt x="1383091" y="373945"/>
                  </a:lnTo>
                  <a:lnTo>
                    <a:pt x="1435584" y="378289"/>
                  </a:lnTo>
                  <a:lnTo>
                    <a:pt x="1487683" y="385497"/>
                  </a:lnTo>
                  <a:lnTo>
                    <a:pt x="1539271" y="395541"/>
                  </a:lnTo>
                  <a:lnTo>
                    <a:pt x="1590228" y="408395"/>
                  </a:lnTo>
                  <a:lnTo>
                    <a:pt x="1640435" y="424033"/>
                  </a:lnTo>
                  <a:lnTo>
                    <a:pt x="1689772" y="442426"/>
                  </a:lnTo>
                  <a:lnTo>
                    <a:pt x="1738122" y="463550"/>
                  </a:lnTo>
                  <a:lnTo>
                    <a:pt x="1780879" y="484970"/>
                  </a:lnTo>
                  <a:lnTo>
                    <a:pt x="1822106" y="508221"/>
                  </a:lnTo>
                  <a:lnTo>
                    <a:pt x="1861775" y="533227"/>
                  </a:lnTo>
                  <a:lnTo>
                    <a:pt x="1899859" y="559918"/>
                  </a:lnTo>
                  <a:lnTo>
                    <a:pt x="1936334" y="588219"/>
                  </a:lnTo>
                  <a:lnTo>
                    <a:pt x="1971171" y="618057"/>
                  </a:lnTo>
                  <a:lnTo>
                    <a:pt x="2004346" y="649360"/>
                  </a:lnTo>
                  <a:lnTo>
                    <a:pt x="2035831" y="682054"/>
                  </a:lnTo>
                  <a:lnTo>
                    <a:pt x="2065601" y="716067"/>
                  </a:lnTo>
                  <a:lnTo>
                    <a:pt x="2093629" y="751326"/>
                  </a:lnTo>
                  <a:lnTo>
                    <a:pt x="2119888" y="787757"/>
                  </a:lnTo>
                  <a:lnTo>
                    <a:pt x="2144353" y="825287"/>
                  </a:lnTo>
                  <a:lnTo>
                    <a:pt x="2166997" y="863844"/>
                  </a:lnTo>
                  <a:lnTo>
                    <a:pt x="2187794" y="903355"/>
                  </a:lnTo>
                  <a:lnTo>
                    <a:pt x="2206718" y="943746"/>
                  </a:lnTo>
                  <a:lnTo>
                    <a:pt x="2223741" y="984944"/>
                  </a:lnTo>
                  <a:lnTo>
                    <a:pt x="2238839" y="1026877"/>
                  </a:lnTo>
                  <a:lnTo>
                    <a:pt x="2251984" y="1069472"/>
                  </a:lnTo>
                  <a:lnTo>
                    <a:pt x="2263150" y="1112655"/>
                  </a:lnTo>
                  <a:lnTo>
                    <a:pt x="2272311" y="1156353"/>
                  </a:lnTo>
                  <a:lnTo>
                    <a:pt x="2279441" y="1200494"/>
                  </a:lnTo>
                  <a:lnTo>
                    <a:pt x="2284513" y="1245004"/>
                  </a:lnTo>
                  <a:lnTo>
                    <a:pt x="2287501" y="1289811"/>
                  </a:lnTo>
                  <a:lnTo>
                    <a:pt x="2288379" y="1334841"/>
                  </a:lnTo>
                  <a:lnTo>
                    <a:pt x="2287120" y="1380021"/>
                  </a:lnTo>
                  <a:lnTo>
                    <a:pt x="2283698" y="1425279"/>
                  </a:lnTo>
                  <a:lnTo>
                    <a:pt x="2278087" y="1470542"/>
                  </a:lnTo>
                  <a:lnTo>
                    <a:pt x="2270261" y="1515736"/>
                  </a:lnTo>
                  <a:lnTo>
                    <a:pt x="2260192" y="1560788"/>
                  </a:lnTo>
                  <a:lnTo>
                    <a:pt x="2247855" y="1605626"/>
                  </a:lnTo>
                  <a:lnTo>
                    <a:pt x="2233224" y="1650176"/>
                  </a:lnTo>
                  <a:lnTo>
                    <a:pt x="2216272" y="1694366"/>
                  </a:lnTo>
                  <a:lnTo>
                    <a:pt x="2196973" y="1738122"/>
                  </a:lnTo>
                  <a:lnTo>
                    <a:pt x="2175563" y="1780879"/>
                  </a:lnTo>
                  <a:lnTo>
                    <a:pt x="2152323" y="1822105"/>
                  </a:lnTo>
                  <a:lnTo>
                    <a:pt x="2127326" y="1861772"/>
                  </a:lnTo>
                  <a:lnTo>
                    <a:pt x="2100645" y="1899854"/>
                  </a:lnTo>
                  <a:lnTo>
                    <a:pt x="2072353" y="1936326"/>
                  </a:lnTo>
                  <a:lnTo>
                    <a:pt x="2042522" y="1971161"/>
                  </a:lnTo>
                  <a:lnTo>
                    <a:pt x="2011227" y="2004332"/>
                  </a:lnTo>
                  <a:lnTo>
                    <a:pt x="1978539" y="2035814"/>
                  </a:lnTo>
                  <a:lnTo>
                    <a:pt x="1944533" y="2065580"/>
                  </a:lnTo>
                  <a:lnTo>
                    <a:pt x="1909280" y="2093604"/>
                  </a:lnTo>
                  <a:lnTo>
                    <a:pt x="1872854" y="2119860"/>
                  </a:lnTo>
                  <a:lnTo>
                    <a:pt x="1835329" y="2144321"/>
                  </a:lnTo>
                  <a:lnTo>
                    <a:pt x="1796776" y="2166961"/>
                  </a:lnTo>
                  <a:lnTo>
                    <a:pt x="1757270" y="2187755"/>
                  </a:lnTo>
                  <a:lnTo>
                    <a:pt x="1716882" y="2206675"/>
                  </a:lnTo>
                  <a:lnTo>
                    <a:pt x="1675687" y="2223695"/>
                  </a:lnTo>
                  <a:lnTo>
                    <a:pt x="1633757" y="2238790"/>
                  </a:lnTo>
                  <a:lnTo>
                    <a:pt x="1591165" y="2251932"/>
                  </a:lnTo>
                  <a:lnTo>
                    <a:pt x="1547985" y="2263096"/>
                  </a:lnTo>
                  <a:lnTo>
                    <a:pt x="1504288" y="2272256"/>
                  </a:lnTo>
                  <a:lnTo>
                    <a:pt x="1460149" y="2279385"/>
                  </a:lnTo>
                  <a:lnTo>
                    <a:pt x="1415640" y="2284457"/>
                  </a:lnTo>
                  <a:lnTo>
                    <a:pt x="1370835" y="2287445"/>
                  </a:lnTo>
                  <a:lnTo>
                    <a:pt x="1325806" y="2288324"/>
                  </a:lnTo>
                  <a:lnTo>
                    <a:pt x="1280626" y="2287067"/>
                  </a:lnTo>
                  <a:lnTo>
                    <a:pt x="1235368" y="2283648"/>
                  </a:lnTo>
                  <a:lnTo>
                    <a:pt x="1190106" y="2278041"/>
                  </a:lnTo>
                  <a:lnTo>
                    <a:pt x="1144913" y="2270219"/>
                  </a:lnTo>
                  <a:lnTo>
                    <a:pt x="1099861" y="2260156"/>
                  </a:lnTo>
                  <a:lnTo>
                    <a:pt x="1055023" y="2247827"/>
                  </a:lnTo>
                  <a:lnTo>
                    <a:pt x="1010473" y="2233204"/>
                  </a:lnTo>
                  <a:lnTo>
                    <a:pt x="966283" y="2216261"/>
                  </a:lnTo>
                  <a:lnTo>
                    <a:pt x="922527" y="2196973"/>
                  </a:lnTo>
                  <a:lnTo>
                    <a:pt x="879770" y="2175552"/>
                  </a:lnTo>
                  <a:lnTo>
                    <a:pt x="838543" y="2152301"/>
                  </a:lnTo>
                  <a:lnTo>
                    <a:pt x="798874" y="2127295"/>
                  </a:lnTo>
                  <a:lnTo>
                    <a:pt x="760790" y="2100604"/>
                  </a:lnTo>
                  <a:lnTo>
                    <a:pt x="724315" y="2072303"/>
                  </a:lnTo>
                  <a:lnTo>
                    <a:pt x="689478" y="2042465"/>
                  </a:lnTo>
                  <a:lnTo>
                    <a:pt x="656303" y="2011162"/>
                  </a:lnTo>
                  <a:lnTo>
                    <a:pt x="624818" y="1978468"/>
                  </a:lnTo>
                  <a:lnTo>
                    <a:pt x="595048" y="1944455"/>
                  </a:lnTo>
                  <a:lnTo>
                    <a:pt x="567020" y="1909196"/>
                  </a:lnTo>
                  <a:lnTo>
                    <a:pt x="540761" y="1872765"/>
                  </a:lnTo>
                  <a:lnTo>
                    <a:pt x="516296" y="1835235"/>
                  </a:lnTo>
                  <a:lnTo>
                    <a:pt x="493652" y="1796678"/>
                  </a:lnTo>
                  <a:lnTo>
                    <a:pt x="472855" y="1757167"/>
                  </a:lnTo>
                  <a:lnTo>
                    <a:pt x="453931" y="1716776"/>
                  </a:lnTo>
                  <a:lnTo>
                    <a:pt x="436908" y="1675578"/>
                  </a:lnTo>
                  <a:lnTo>
                    <a:pt x="421810" y="1633645"/>
                  </a:lnTo>
                  <a:lnTo>
                    <a:pt x="408665" y="1591050"/>
                  </a:lnTo>
                  <a:lnTo>
                    <a:pt x="397499" y="1547867"/>
                  </a:lnTo>
                  <a:lnTo>
                    <a:pt x="388338" y="1504169"/>
                  </a:lnTo>
                  <a:lnTo>
                    <a:pt x="381208" y="1460028"/>
                  </a:lnTo>
                  <a:lnTo>
                    <a:pt x="376136" y="1415518"/>
                  </a:lnTo>
                  <a:lnTo>
                    <a:pt x="373148" y="1370711"/>
                  </a:lnTo>
                  <a:lnTo>
                    <a:pt x="372270" y="1325681"/>
                  </a:lnTo>
                  <a:lnTo>
                    <a:pt x="373529" y="1280501"/>
                  </a:lnTo>
                  <a:lnTo>
                    <a:pt x="376951" y="1235243"/>
                  </a:lnTo>
                  <a:lnTo>
                    <a:pt x="382562" y="1189980"/>
                  </a:lnTo>
                  <a:lnTo>
                    <a:pt x="390388" y="1144786"/>
                  </a:lnTo>
                  <a:lnTo>
                    <a:pt x="400457" y="1099734"/>
                  </a:lnTo>
                  <a:lnTo>
                    <a:pt x="412794" y="1054896"/>
                  </a:lnTo>
                  <a:lnTo>
                    <a:pt x="427425" y="1010346"/>
                  </a:lnTo>
                  <a:lnTo>
                    <a:pt x="444377" y="966156"/>
                  </a:lnTo>
                  <a:lnTo>
                    <a:pt x="463676" y="922401"/>
                  </a:lnTo>
                  <a:lnTo>
                    <a:pt x="126618" y="763905"/>
                  </a:lnTo>
                  <a:lnTo>
                    <a:pt x="106599" y="808526"/>
                  </a:lnTo>
                  <a:lnTo>
                    <a:pt x="88267" y="853778"/>
                  </a:lnTo>
                  <a:lnTo>
                    <a:pt x="71633" y="899610"/>
                  </a:lnTo>
                  <a:lnTo>
                    <a:pt x="56707" y="945975"/>
                  </a:lnTo>
                  <a:lnTo>
                    <a:pt x="43499" y="992826"/>
                  </a:lnTo>
                  <a:lnTo>
                    <a:pt x="32019" y="1040114"/>
                  </a:lnTo>
                  <a:lnTo>
                    <a:pt x="22278" y="1087790"/>
                  </a:lnTo>
                  <a:lnTo>
                    <a:pt x="14285" y="1135808"/>
                  </a:lnTo>
                  <a:lnTo>
                    <a:pt x="8050" y="1184118"/>
                  </a:lnTo>
                  <a:lnTo>
                    <a:pt x="3584" y="1232673"/>
                  </a:lnTo>
                  <a:lnTo>
                    <a:pt x="897" y="1281424"/>
                  </a:lnTo>
                  <a:lnTo>
                    <a:pt x="0" y="1330325"/>
                  </a:lnTo>
                  <a:lnTo>
                    <a:pt x="839" y="1378038"/>
                  </a:lnTo>
                  <a:lnTo>
                    <a:pt x="3340" y="1425328"/>
                  </a:lnTo>
                  <a:lnTo>
                    <a:pt x="7473" y="1472168"/>
                  </a:lnTo>
                  <a:lnTo>
                    <a:pt x="13211" y="1518529"/>
                  </a:lnTo>
                  <a:lnTo>
                    <a:pt x="20525" y="1564384"/>
                  </a:lnTo>
                  <a:lnTo>
                    <a:pt x="29387" y="1609703"/>
                  </a:lnTo>
                  <a:lnTo>
                    <a:pt x="39769" y="1654459"/>
                  </a:lnTo>
                  <a:lnTo>
                    <a:pt x="51644" y="1698624"/>
                  </a:lnTo>
                  <a:lnTo>
                    <a:pt x="64982" y="1742169"/>
                  </a:lnTo>
                  <a:lnTo>
                    <a:pt x="79755" y="1785067"/>
                  </a:lnTo>
                  <a:lnTo>
                    <a:pt x="95937" y="1827288"/>
                  </a:lnTo>
                  <a:lnTo>
                    <a:pt x="113497" y="1868806"/>
                  </a:lnTo>
                  <a:lnTo>
                    <a:pt x="132409" y="1909592"/>
                  </a:lnTo>
                  <a:lnTo>
                    <a:pt x="152644" y="1949618"/>
                  </a:lnTo>
                  <a:lnTo>
                    <a:pt x="174174" y="1988856"/>
                  </a:lnTo>
                  <a:lnTo>
                    <a:pt x="196970" y="2027277"/>
                  </a:lnTo>
                  <a:lnTo>
                    <a:pt x="221005" y="2064853"/>
                  </a:lnTo>
                  <a:lnTo>
                    <a:pt x="246251" y="2101556"/>
                  </a:lnTo>
                  <a:lnTo>
                    <a:pt x="272679" y="2137359"/>
                  </a:lnTo>
                  <a:lnTo>
                    <a:pt x="300261" y="2172233"/>
                  </a:lnTo>
                  <a:lnTo>
                    <a:pt x="328969" y="2206149"/>
                  </a:lnTo>
                  <a:lnTo>
                    <a:pt x="358775" y="2239080"/>
                  </a:lnTo>
                  <a:lnTo>
                    <a:pt x="389651" y="2270998"/>
                  </a:lnTo>
                  <a:lnTo>
                    <a:pt x="421569" y="2301874"/>
                  </a:lnTo>
                  <a:lnTo>
                    <a:pt x="454500" y="2331680"/>
                  </a:lnTo>
                  <a:lnTo>
                    <a:pt x="488416" y="2360388"/>
                  </a:lnTo>
                  <a:lnTo>
                    <a:pt x="523290" y="2387970"/>
                  </a:lnTo>
                  <a:lnTo>
                    <a:pt x="559093" y="2414398"/>
                  </a:lnTo>
                  <a:lnTo>
                    <a:pt x="595796" y="2439644"/>
                  </a:lnTo>
                  <a:lnTo>
                    <a:pt x="633372" y="2463679"/>
                  </a:lnTo>
                  <a:lnTo>
                    <a:pt x="671793" y="2486475"/>
                  </a:lnTo>
                  <a:lnTo>
                    <a:pt x="711031" y="2508005"/>
                  </a:lnTo>
                  <a:lnTo>
                    <a:pt x="751057" y="2528240"/>
                  </a:lnTo>
                  <a:lnTo>
                    <a:pt x="791843" y="2547152"/>
                  </a:lnTo>
                  <a:lnTo>
                    <a:pt x="833361" y="2564712"/>
                  </a:lnTo>
                  <a:lnTo>
                    <a:pt x="875582" y="2580894"/>
                  </a:lnTo>
                  <a:lnTo>
                    <a:pt x="918480" y="2595667"/>
                  </a:lnTo>
                  <a:lnTo>
                    <a:pt x="962025" y="2609005"/>
                  </a:lnTo>
                  <a:lnTo>
                    <a:pt x="1006190" y="2620880"/>
                  </a:lnTo>
                  <a:lnTo>
                    <a:pt x="1050946" y="2631262"/>
                  </a:lnTo>
                  <a:lnTo>
                    <a:pt x="1096265" y="2640124"/>
                  </a:lnTo>
                  <a:lnTo>
                    <a:pt x="1142120" y="2647438"/>
                  </a:lnTo>
                  <a:lnTo>
                    <a:pt x="1188481" y="2653176"/>
                  </a:lnTo>
                  <a:lnTo>
                    <a:pt x="1235321" y="2657309"/>
                  </a:lnTo>
                  <a:lnTo>
                    <a:pt x="1282611" y="2659810"/>
                  </a:lnTo>
                  <a:lnTo>
                    <a:pt x="1330325" y="2660650"/>
                  </a:lnTo>
                  <a:lnTo>
                    <a:pt x="1378038" y="2659810"/>
                  </a:lnTo>
                  <a:lnTo>
                    <a:pt x="1425328" y="2657309"/>
                  </a:lnTo>
                  <a:lnTo>
                    <a:pt x="1472168" y="2653176"/>
                  </a:lnTo>
                  <a:lnTo>
                    <a:pt x="1518529" y="2647438"/>
                  </a:lnTo>
                  <a:lnTo>
                    <a:pt x="1564384" y="2640124"/>
                  </a:lnTo>
                  <a:lnTo>
                    <a:pt x="1609703" y="2631262"/>
                  </a:lnTo>
                  <a:lnTo>
                    <a:pt x="1654459" y="2620880"/>
                  </a:lnTo>
                  <a:lnTo>
                    <a:pt x="1698624" y="2609005"/>
                  </a:lnTo>
                  <a:lnTo>
                    <a:pt x="1742169" y="2595667"/>
                  </a:lnTo>
                  <a:lnTo>
                    <a:pt x="1785067" y="2580894"/>
                  </a:lnTo>
                  <a:lnTo>
                    <a:pt x="1827288" y="2564712"/>
                  </a:lnTo>
                  <a:lnTo>
                    <a:pt x="1868806" y="2547152"/>
                  </a:lnTo>
                  <a:lnTo>
                    <a:pt x="1909592" y="2528240"/>
                  </a:lnTo>
                  <a:lnTo>
                    <a:pt x="1949618" y="2508005"/>
                  </a:lnTo>
                  <a:lnTo>
                    <a:pt x="1988856" y="2486475"/>
                  </a:lnTo>
                  <a:lnTo>
                    <a:pt x="2027277" y="2463679"/>
                  </a:lnTo>
                  <a:lnTo>
                    <a:pt x="2064853" y="2439644"/>
                  </a:lnTo>
                  <a:lnTo>
                    <a:pt x="2101556" y="2414398"/>
                  </a:lnTo>
                  <a:lnTo>
                    <a:pt x="2137359" y="2387970"/>
                  </a:lnTo>
                  <a:lnTo>
                    <a:pt x="2172233" y="2360388"/>
                  </a:lnTo>
                  <a:lnTo>
                    <a:pt x="2206149" y="2331680"/>
                  </a:lnTo>
                  <a:lnTo>
                    <a:pt x="2239080" y="2301874"/>
                  </a:lnTo>
                  <a:lnTo>
                    <a:pt x="2270998" y="2270998"/>
                  </a:lnTo>
                  <a:lnTo>
                    <a:pt x="2301874" y="2239080"/>
                  </a:lnTo>
                  <a:lnTo>
                    <a:pt x="2331680" y="2206149"/>
                  </a:lnTo>
                  <a:lnTo>
                    <a:pt x="2360388" y="2172233"/>
                  </a:lnTo>
                  <a:lnTo>
                    <a:pt x="2387970" y="2137359"/>
                  </a:lnTo>
                  <a:lnTo>
                    <a:pt x="2414398" y="2101556"/>
                  </a:lnTo>
                  <a:lnTo>
                    <a:pt x="2439644" y="2064853"/>
                  </a:lnTo>
                  <a:lnTo>
                    <a:pt x="2463679" y="2027277"/>
                  </a:lnTo>
                  <a:lnTo>
                    <a:pt x="2486475" y="1988856"/>
                  </a:lnTo>
                  <a:lnTo>
                    <a:pt x="2508005" y="1949618"/>
                  </a:lnTo>
                  <a:lnTo>
                    <a:pt x="2528240" y="1909592"/>
                  </a:lnTo>
                  <a:lnTo>
                    <a:pt x="2547152" y="1868806"/>
                  </a:lnTo>
                  <a:lnTo>
                    <a:pt x="2564712" y="1827288"/>
                  </a:lnTo>
                  <a:lnTo>
                    <a:pt x="2580894" y="1785067"/>
                  </a:lnTo>
                  <a:lnTo>
                    <a:pt x="2595667" y="1742169"/>
                  </a:lnTo>
                  <a:lnTo>
                    <a:pt x="2609005" y="1698624"/>
                  </a:lnTo>
                  <a:lnTo>
                    <a:pt x="2620880" y="1654459"/>
                  </a:lnTo>
                  <a:lnTo>
                    <a:pt x="2631262" y="1609703"/>
                  </a:lnTo>
                  <a:lnTo>
                    <a:pt x="2640124" y="1564384"/>
                  </a:lnTo>
                  <a:lnTo>
                    <a:pt x="2647438" y="1518529"/>
                  </a:lnTo>
                  <a:lnTo>
                    <a:pt x="2653176" y="1472168"/>
                  </a:lnTo>
                  <a:lnTo>
                    <a:pt x="2657309" y="1425328"/>
                  </a:lnTo>
                  <a:lnTo>
                    <a:pt x="2659810" y="1378038"/>
                  </a:lnTo>
                  <a:lnTo>
                    <a:pt x="2660650" y="1330325"/>
                  </a:lnTo>
                  <a:lnTo>
                    <a:pt x="2659810" y="1282604"/>
                  </a:lnTo>
                  <a:lnTo>
                    <a:pt x="2657309" y="1235306"/>
                  </a:lnTo>
                  <a:lnTo>
                    <a:pt x="2653176" y="1188459"/>
                  </a:lnTo>
                  <a:lnTo>
                    <a:pt x="2647438" y="1142092"/>
                  </a:lnTo>
                  <a:lnTo>
                    <a:pt x="2640124" y="1096233"/>
                  </a:lnTo>
                  <a:lnTo>
                    <a:pt x="2631262" y="1050909"/>
                  </a:lnTo>
                  <a:lnTo>
                    <a:pt x="2620880" y="1006148"/>
                  </a:lnTo>
                  <a:lnTo>
                    <a:pt x="2609005" y="961980"/>
                  </a:lnTo>
                  <a:lnTo>
                    <a:pt x="2595667" y="918432"/>
                  </a:lnTo>
                  <a:lnTo>
                    <a:pt x="2580894" y="875532"/>
                  </a:lnTo>
                  <a:lnTo>
                    <a:pt x="2564712" y="833308"/>
                  </a:lnTo>
                  <a:lnTo>
                    <a:pt x="2547152" y="791788"/>
                  </a:lnTo>
                  <a:lnTo>
                    <a:pt x="2528240" y="751001"/>
                  </a:lnTo>
                  <a:lnTo>
                    <a:pt x="2508005" y="710975"/>
                  </a:lnTo>
                  <a:lnTo>
                    <a:pt x="2486475" y="671737"/>
                  </a:lnTo>
                  <a:lnTo>
                    <a:pt x="2463679" y="633316"/>
                  </a:lnTo>
                  <a:lnTo>
                    <a:pt x="2439644" y="595740"/>
                  </a:lnTo>
                  <a:lnTo>
                    <a:pt x="2414398" y="559037"/>
                  </a:lnTo>
                  <a:lnTo>
                    <a:pt x="2387970" y="523236"/>
                  </a:lnTo>
                  <a:lnTo>
                    <a:pt x="2360388" y="488363"/>
                  </a:lnTo>
                  <a:lnTo>
                    <a:pt x="2331680" y="454449"/>
                  </a:lnTo>
                  <a:lnTo>
                    <a:pt x="2301874" y="421519"/>
                  </a:lnTo>
                  <a:lnTo>
                    <a:pt x="2270998" y="389604"/>
                  </a:lnTo>
                  <a:lnTo>
                    <a:pt x="2239080" y="358730"/>
                  </a:lnTo>
                  <a:lnTo>
                    <a:pt x="2206149" y="328926"/>
                  </a:lnTo>
                  <a:lnTo>
                    <a:pt x="2172233" y="300220"/>
                  </a:lnTo>
                  <a:lnTo>
                    <a:pt x="2137359" y="272641"/>
                  </a:lnTo>
                  <a:lnTo>
                    <a:pt x="2101556" y="246215"/>
                  </a:lnTo>
                  <a:lnTo>
                    <a:pt x="2064853" y="220972"/>
                  </a:lnTo>
                  <a:lnTo>
                    <a:pt x="2027277" y="196940"/>
                  </a:lnTo>
                  <a:lnTo>
                    <a:pt x="1988856" y="174146"/>
                  </a:lnTo>
                  <a:lnTo>
                    <a:pt x="1949618" y="152619"/>
                  </a:lnTo>
                  <a:lnTo>
                    <a:pt x="1909592" y="132387"/>
                  </a:lnTo>
                  <a:lnTo>
                    <a:pt x="1868806" y="113478"/>
                  </a:lnTo>
                  <a:lnTo>
                    <a:pt x="1827288" y="95920"/>
                  </a:lnTo>
                  <a:lnTo>
                    <a:pt x="1785067" y="79741"/>
                  </a:lnTo>
                  <a:lnTo>
                    <a:pt x="1742169" y="64970"/>
                  </a:lnTo>
                  <a:lnTo>
                    <a:pt x="1698624" y="51634"/>
                  </a:lnTo>
                  <a:lnTo>
                    <a:pt x="1654459" y="39762"/>
                  </a:lnTo>
                  <a:lnTo>
                    <a:pt x="1609703" y="29381"/>
                  </a:lnTo>
                  <a:lnTo>
                    <a:pt x="1564384" y="20521"/>
                  </a:lnTo>
                  <a:lnTo>
                    <a:pt x="1518529" y="13208"/>
                  </a:lnTo>
                  <a:lnTo>
                    <a:pt x="1472168" y="7472"/>
                  </a:lnTo>
                  <a:lnTo>
                    <a:pt x="1425328" y="3339"/>
                  </a:lnTo>
                  <a:lnTo>
                    <a:pt x="1378038" y="839"/>
                  </a:lnTo>
                  <a:lnTo>
                    <a:pt x="1330325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23999" y="1635505"/>
              <a:ext cx="2660650" cy="2660650"/>
            </a:xfrm>
            <a:custGeom>
              <a:avLst/>
              <a:gdLst/>
              <a:ahLst/>
              <a:cxnLst/>
              <a:rect l="l" t="t" r="r" b="b"/>
              <a:pathLst>
                <a:path w="2660650" h="2660650">
                  <a:moveTo>
                    <a:pt x="1330325" y="0"/>
                  </a:moveTo>
                  <a:lnTo>
                    <a:pt x="1378038" y="839"/>
                  </a:lnTo>
                  <a:lnTo>
                    <a:pt x="1425328" y="3339"/>
                  </a:lnTo>
                  <a:lnTo>
                    <a:pt x="1472168" y="7472"/>
                  </a:lnTo>
                  <a:lnTo>
                    <a:pt x="1518529" y="13208"/>
                  </a:lnTo>
                  <a:lnTo>
                    <a:pt x="1564384" y="20521"/>
                  </a:lnTo>
                  <a:lnTo>
                    <a:pt x="1609703" y="29381"/>
                  </a:lnTo>
                  <a:lnTo>
                    <a:pt x="1654459" y="39762"/>
                  </a:lnTo>
                  <a:lnTo>
                    <a:pt x="1698624" y="51634"/>
                  </a:lnTo>
                  <a:lnTo>
                    <a:pt x="1742169" y="64970"/>
                  </a:lnTo>
                  <a:lnTo>
                    <a:pt x="1785067" y="79741"/>
                  </a:lnTo>
                  <a:lnTo>
                    <a:pt x="1827288" y="95920"/>
                  </a:lnTo>
                  <a:lnTo>
                    <a:pt x="1868806" y="113478"/>
                  </a:lnTo>
                  <a:lnTo>
                    <a:pt x="1909592" y="132387"/>
                  </a:lnTo>
                  <a:lnTo>
                    <a:pt x="1949618" y="152619"/>
                  </a:lnTo>
                  <a:lnTo>
                    <a:pt x="1988856" y="174146"/>
                  </a:lnTo>
                  <a:lnTo>
                    <a:pt x="2027277" y="196940"/>
                  </a:lnTo>
                  <a:lnTo>
                    <a:pt x="2064853" y="220972"/>
                  </a:lnTo>
                  <a:lnTo>
                    <a:pt x="2101556" y="246215"/>
                  </a:lnTo>
                  <a:lnTo>
                    <a:pt x="2137359" y="272641"/>
                  </a:lnTo>
                  <a:lnTo>
                    <a:pt x="2172233" y="300220"/>
                  </a:lnTo>
                  <a:lnTo>
                    <a:pt x="2206149" y="328926"/>
                  </a:lnTo>
                  <a:lnTo>
                    <a:pt x="2239080" y="358730"/>
                  </a:lnTo>
                  <a:lnTo>
                    <a:pt x="2270998" y="389604"/>
                  </a:lnTo>
                  <a:lnTo>
                    <a:pt x="2301874" y="421519"/>
                  </a:lnTo>
                  <a:lnTo>
                    <a:pt x="2331680" y="454449"/>
                  </a:lnTo>
                  <a:lnTo>
                    <a:pt x="2360388" y="488363"/>
                  </a:lnTo>
                  <a:lnTo>
                    <a:pt x="2387970" y="523236"/>
                  </a:lnTo>
                  <a:lnTo>
                    <a:pt x="2414398" y="559037"/>
                  </a:lnTo>
                  <a:lnTo>
                    <a:pt x="2439644" y="595740"/>
                  </a:lnTo>
                  <a:lnTo>
                    <a:pt x="2463679" y="633316"/>
                  </a:lnTo>
                  <a:lnTo>
                    <a:pt x="2486475" y="671737"/>
                  </a:lnTo>
                  <a:lnTo>
                    <a:pt x="2508005" y="710975"/>
                  </a:lnTo>
                  <a:lnTo>
                    <a:pt x="2528240" y="751001"/>
                  </a:lnTo>
                  <a:lnTo>
                    <a:pt x="2547152" y="791788"/>
                  </a:lnTo>
                  <a:lnTo>
                    <a:pt x="2564712" y="833308"/>
                  </a:lnTo>
                  <a:lnTo>
                    <a:pt x="2580894" y="875532"/>
                  </a:lnTo>
                  <a:lnTo>
                    <a:pt x="2595667" y="918432"/>
                  </a:lnTo>
                  <a:lnTo>
                    <a:pt x="2609005" y="961980"/>
                  </a:lnTo>
                  <a:lnTo>
                    <a:pt x="2620880" y="1006148"/>
                  </a:lnTo>
                  <a:lnTo>
                    <a:pt x="2631262" y="1050909"/>
                  </a:lnTo>
                  <a:lnTo>
                    <a:pt x="2640124" y="1096233"/>
                  </a:lnTo>
                  <a:lnTo>
                    <a:pt x="2647438" y="1142092"/>
                  </a:lnTo>
                  <a:lnTo>
                    <a:pt x="2653176" y="1188459"/>
                  </a:lnTo>
                  <a:lnTo>
                    <a:pt x="2657309" y="1235306"/>
                  </a:lnTo>
                  <a:lnTo>
                    <a:pt x="2659810" y="1282604"/>
                  </a:lnTo>
                  <a:lnTo>
                    <a:pt x="2660650" y="1330325"/>
                  </a:lnTo>
                  <a:lnTo>
                    <a:pt x="2659810" y="1378038"/>
                  </a:lnTo>
                  <a:lnTo>
                    <a:pt x="2657309" y="1425328"/>
                  </a:lnTo>
                  <a:lnTo>
                    <a:pt x="2653176" y="1472168"/>
                  </a:lnTo>
                  <a:lnTo>
                    <a:pt x="2647438" y="1518529"/>
                  </a:lnTo>
                  <a:lnTo>
                    <a:pt x="2640124" y="1564384"/>
                  </a:lnTo>
                  <a:lnTo>
                    <a:pt x="2631262" y="1609703"/>
                  </a:lnTo>
                  <a:lnTo>
                    <a:pt x="2620880" y="1654459"/>
                  </a:lnTo>
                  <a:lnTo>
                    <a:pt x="2609005" y="1698624"/>
                  </a:lnTo>
                  <a:lnTo>
                    <a:pt x="2595667" y="1742169"/>
                  </a:lnTo>
                  <a:lnTo>
                    <a:pt x="2580894" y="1785067"/>
                  </a:lnTo>
                  <a:lnTo>
                    <a:pt x="2564712" y="1827288"/>
                  </a:lnTo>
                  <a:lnTo>
                    <a:pt x="2547152" y="1868806"/>
                  </a:lnTo>
                  <a:lnTo>
                    <a:pt x="2528240" y="1909592"/>
                  </a:lnTo>
                  <a:lnTo>
                    <a:pt x="2508005" y="1949618"/>
                  </a:lnTo>
                  <a:lnTo>
                    <a:pt x="2486475" y="1988856"/>
                  </a:lnTo>
                  <a:lnTo>
                    <a:pt x="2463679" y="2027277"/>
                  </a:lnTo>
                  <a:lnTo>
                    <a:pt x="2439644" y="2064853"/>
                  </a:lnTo>
                  <a:lnTo>
                    <a:pt x="2414398" y="2101556"/>
                  </a:lnTo>
                  <a:lnTo>
                    <a:pt x="2387970" y="2137359"/>
                  </a:lnTo>
                  <a:lnTo>
                    <a:pt x="2360388" y="2172233"/>
                  </a:lnTo>
                  <a:lnTo>
                    <a:pt x="2331680" y="2206149"/>
                  </a:lnTo>
                  <a:lnTo>
                    <a:pt x="2301874" y="2239080"/>
                  </a:lnTo>
                  <a:lnTo>
                    <a:pt x="2270998" y="2270998"/>
                  </a:lnTo>
                  <a:lnTo>
                    <a:pt x="2239080" y="2301874"/>
                  </a:lnTo>
                  <a:lnTo>
                    <a:pt x="2206149" y="2331680"/>
                  </a:lnTo>
                  <a:lnTo>
                    <a:pt x="2172233" y="2360388"/>
                  </a:lnTo>
                  <a:lnTo>
                    <a:pt x="2137359" y="2387970"/>
                  </a:lnTo>
                  <a:lnTo>
                    <a:pt x="2101556" y="2414398"/>
                  </a:lnTo>
                  <a:lnTo>
                    <a:pt x="2064853" y="2439644"/>
                  </a:lnTo>
                  <a:lnTo>
                    <a:pt x="2027277" y="2463679"/>
                  </a:lnTo>
                  <a:lnTo>
                    <a:pt x="1988856" y="2486475"/>
                  </a:lnTo>
                  <a:lnTo>
                    <a:pt x="1949618" y="2508005"/>
                  </a:lnTo>
                  <a:lnTo>
                    <a:pt x="1909592" y="2528240"/>
                  </a:lnTo>
                  <a:lnTo>
                    <a:pt x="1868806" y="2547152"/>
                  </a:lnTo>
                  <a:lnTo>
                    <a:pt x="1827288" y="2564712"/>
                  </a:lnTo>
                  <a:lnTo>
                    <a:pt x="1785067" y="2580894"/>
                  </a:lnTo>
                  <a:lnTo>
                    <a:pt x="1742169" y="2595667"/>
                  </a:lnTo>
                  <a:lnTo>
                    <a:pt x="1698624" y="2609005"/>
                  </a:lnTo>
                  <a:lnTo>
                    <a:pt x="1654459" y="2620880"/>
                  </a:lnTo>
                  <a:lnTo>
                    <a:pt x="1609703" y="2631262"/>
                  </a:lnTo>
                  <a:lnTo>
                    <a:pt x="1564384" y="2640124"/>
                  </a:lnTo>
                  <a:lnTo>
                    <a:pt x="1518529" y="2647438"/>
                  </a:lnTo>
                  <a:lnTo>
                    <a:pt x="1472168" y="2653176"/>
                  </a:lnTo>
                  <a:lnTo>
                    <a:pt x="1425328" y="2657309"/>
                  </a:lnTo>
                  <a:lnTo>
                    <a:pt x="1378038" y="2659810"/>
                  </a:lnTo>
                  <a:lnTo>
                    <a:pt x="1330325" y="2660650"/>
                  </a:lnTo>
                  <a:lnTo>
                    <a:pt x="1282611" y="2659810"/>
                  </a:lnTo>
                  <a:lnTo>
                    <a:pt x="1235321" y="2657309"/>
                  </a:lnTo>
                  <a:lnTo>
                    <a:pt x="1188481" y="2653176"/>
                  </a:lnTo>
                  <a:lnTo>
                    <a:pt x="1142120" y="2647438"/>
                  </a:lnTo>
                  <a:lnTo>
                    <a:pt x="1096265" y="2640124"/>
                  </a:lnTo>
                  <a:lnTo>
                    <a:pt x="1050946" y="2631262"/>
                  </a:lnTo>
                  <a:lnTo>
                    <a:pt x="1006190" y="2620880"/>
                  </a:lnTo>
                  <a:lnTo>
                    <a:pt x="962025" y="2609005"/>
                  </a:lnTo>
                  <a:lnTo>
                    <a:pt x="918480" y="2595667"/>
                  </a:lnTo>
                  <a:lnTo>
                    <a:pt x="875582" y="2580894"/>
                  </a:lnTo>
                  <a:lnTo>
                    <a:pt x="833361" y="2564712"/>
                  </a:lnTo>
                  <a:lnTo>
                    <a:pt x="791843" y="2547152"/>
                  </a:lnTo>
                  <a:lnTo>
                    <a:pt x="751057" y="2528240"/>
                  </a:lnTo>
                  <a:lnTo>
                    <a:pt x="711031" y="2508005"/>
                  </a:lnTo>
                  <a:lnTo>
                    <a:pt x="671793" y="2486475"/>
                  </a:lnTo>
                  <a:lnTo>
                    <a:pt x="633372" y="2463679"/>
                  </a:lnTo>
                  <a:lnTo>
                    <a:pt x="595796" y="2439644"/>
                  </a:lnTo>
                  <a:lnTo>
                    <a:pt x="559093" y="2414398"/>
                  </a:lnTo>
                  <a:lnTo>
                    <a:pt x="523290" y="2387970"/>
                  </a:lnTo>
                  <a:lnTo>
                    <a:pt x="488416" y="2360388"/>
                  </a:lnTo>
                  <a:lnTo>
                    <a:pt x="454500" y="2331680"/>
                  </a:lnTo>
                  <a:lnTo>
                    <a:pt x="421569" y="2301874"/>
                  </a:lnTo>
                  <a:lnTo>
                    <a:pt x="389651" y="2270998"/>
                  </a:lnTo>
                  <a:lnTo>
                    <a:pt x="358775" y="2239080"/>
                  </a:lnTo>
                  <a:lnTo>
                    <a:pt x="328969" y="2206149"/>
                  </a:lnTo>
                  <a:lnTo>
                    <a:pt x="300261" y="2172233"/>
                  </a:lnTo>
                  <a:lnTo>
                    <a:pt x="272679" y="2137359"/>
                  </a:lnTo>
                  <a:lnTo>
                    <a:pt x="246251" y="2101556"/>
                  </a:lnTo>
                  <a:lnTo>
                    <a:pt x="221005" y="2064853"/>
                  </a:lnTo>
                  <a:lnTo>
                    <a:pt x="196970" y="2027277"/>
                  </a:lnTo>
                  <a:lnTo>
                    <a:pt x="174174" y="1988856"/>
                  </a:lnTo>
                  <a:lnTo>
                    <a:pt x="152644" y="1949618"/>
                  </a:lnTo>
                  <a:lnTo>
                    <a:pt x="132409" y="1909592"/>
                  </a:lnTo>
                  <a:lnTo>
                    <a:pt x="113497" y="1868806"/>
                  </a:lnTo>
                  <a:lnTo>
                    <a:pt x="95937" y="1827288"/>
                  </a:lnTo>
                  <a:lnTo>
                    <a:pt x="79755" y="1785067"/>
                  </a:lnTo>
                  <a:lnTo>
                    <a:pt x="64982" y="1742169"/>
                  </a:lnTo>
                  <a:lnTo>
                    <a:pt x="51644" y="1698624"/>
                  </a:lnTo>
                  <a:lnTo>
                    <a:pt x="39769" y="1654459"/>
                  </a:lnTo>
                  <a:lnTo>
                    <a:pt x="29387" y="1609703"/>
                  </a:lnTo>
                  <a:lnTo>
                    <a:pt x="20525" y="1564384"/>
                  </a:lnTo>
                  <a:lnTo>
                    <a:pt x="13211" y="1518529"/>
                  </a:lnTo>
                  <a:lnTo>
                    <a:pt x="7473" y="1472168"/>
                  </a:lnTo>
                  <a:lnTo>
                    <a:pt x="3340" y="1425328"/>
                  </a:lnTo>
                  <a:lnTo>
                    <a:pt x="839" y="1378038"/>
                  </a:lnTo>
                  <a:lnTo>
                    <a:pt x="0" y="1330325"/>
                  </a:lnTo>
                  <a:lnTo>
                    <a:pt x="897" y="1281424"/>
                  </a:lnTo>
                  <a:lnTo>
                    <a:pt x="3584" y="1232673"/>
                  </a:lnTo>
                  <a:lnTo>
                    <a:pt x="8050" y="1184118"/>
                  </a:lnTo>
                  <a:lnTo>
                    <a:pt x="14285" y="1135808"/>
                  </a:lnTo>
                  <a:lnTo>
                    <a:pt x="22278" y="1087790"/>
                  </a:lnTo>
                  <a:lnTo>
                    <a:pt x="32019" y="1040114"/>
                  </a:lnTo>
                  <a:lnTo>
                    <a:pt x="43499" y="992826"/>
                  </a:lnTo>
                  <a:lnTo>
                    <a:pt x="56707" y="945975"/>
                  </a:lnTo>
                  <a:lnTo>
                    <a:pt x="71633" y="899610"/>
                  </a:lnTo>
                  <a:lnTo>
                    <a:pt x="88267" y="853778"/>
                  </a:lnTo>
                  <a:lnTo>
                    <a:pt x="106599" y="808526"/>
                  </a:lnTo>
                  <a:lnTo>
                    <a:pt x="126618" y="763905"/>
                  </a:lnTo>
                  <a:lnTo>
                    <a:pt x="463676" y="922401"/>
                  </a:lnTo>
                  <a:lnTo>
                    <a:pt x="444377" y="966156"/>
                  </a:lnTo>
                  <a:lnTo>
                    <a:pt x="427425" y="1010346"/>
                  </a:lnTo>
                  <a:lnTo>
                    <a:pt x="412794" y="1054896"/>
                  </a:lnTo>
                  <a:lnTo>
                    <a:pt x="400457" y="1099734"/>
                  </a:lnTo>
                  <a:lnTo>
                    <a:pt x="390388" y="1144786"/>
                  </a:lnTo>
                  <a:lnTo>
                    <a:pt x="382562" y="1189980"/>
                  </a:lnTo>
                  <a:lnTo>
                    <a:pt x="376951" y="1235243"/>
                  </a:lnTo>
                  <a:lnTo>
                    <a:pt x="373529" y="1280501"/>
                  </a:lnTo>
                  <a:lnTo>
                    <a:pt x="372270" y="1325681"/>
                  </a:lnTo>
                  <a:lnTo>
                    <a:pt x="373148" y="1370711"/>
                  </a:lnTo>
                  <a:lnTo>
                    <a:pt x="376136" y="1415518"/>
                  </a:lnTo>
                  <a:lnTo>
                    <a:pt x="381208" y="1460028"/>
                  </a:lnTo>
                  <a:lnTo>
                    <a:pt x="388338" y="1504169"/>
                  </a:lnTo>
                  <a:lnTo>
                    <a:pt x="397499" y="1547867"/>
                  </a:lnTo>
                  <a:lnTo>
                    <a:pt x="408665" y="1591050"/>
                  </a:lnTo>
                  <a:lnTo>
                    <a:pt x="421810" y="1633645"/>
                  </a:lnTo>
                  <a:lnTo>
                    <a:pt x="436908" y="1675578"/>
                  </a:lnTo>
                  <a:lnTo>
                    <a:pt x="453931" y="1716776"/>
                  </a:lnTo>
                  <a:lnTo>
                    <a:pt x="472855" y="1757167"/>
                  </a:lnTo>
                  <a:lnTo>
                    <a:pt x="493652" y="1796678"/>
                  </a:lnTo>
                  <a:lnTo>
                    <a:pt x="516296" y="1835235"/>
                  </a:lnTo>
                  <a:lnTo>
                    <a:pt x="540761" y="1872765"/>
                  </a:lnTo>
                  <a:lnTo>
                    <a:pt x="567020" y="1909196"/>
                  </a:lnTo>
                  <a:lnTo>
                    <a:pt x="595048" y="1944455"/>
                  </a:lnTo>
                  <a:lnTo>
                    <a:pt x="624818" y="1978468"/>
                  </a:lnTo>
                  <a:lnTo>
                    <a:pt x="656303" y="2011162"/>
                  </a:lnTo>
                  <a:lnTo>
                    <a:pt x="689478" y="2042465"/>
                  </a:lnTo>
                  <a:lnTo>
                    <a:pt x="724315" y="2072303"/>
                  </a:lnTo>
                  <a:lnTo>
                    <a:pt x="760790" y="2100604"/>
                  </a:lnTo>
                  <a:lnTo>
                    <a:pt x="798874" y="2127295"/>
                  </a:lnTo>
                  <a:lnTo>
                    <a:pt x="838543" y="2152301"/>
                  </a:lnTo>
                  <a:lnTo>
                    <a:pt x="879770" y="2175552"/>
                  </a:lnTo>
                  <a:lnTo>
                    <a:pt x="922527" y="2196973"/>
                  </a:lnTo>
                  <a:lnTo>
                    <a:pt x="966283" y="2216261"/>
                  </a:lnTo>
                  <a:lnTo>
                    <a:pt x="1010473" y="2233204"/>
                  </a:lnTo>
                  <a:lnTo>
                    <a:pt x="1055023" y="2247827"/>
                  </a:lnTo>
                  <a:lnTo>
                    <a:pt x="1099861" y="2260156"/>
                  </a:lnTo>
                  <a:lnTo>
                    <a:pt x="1144913" y="2270219"/>
                  </a:lnTo>
                  <a:lnTo>
                    <a:pt x="1190106" y="2278041"/>
                  </a:lnTo>
                  <a:lnTo>
                    <a:pt x="1235368" y="2283648"/>
                  </a:lnTo>
                  <a:lnTo>
                    <a:pt x="1280626" y="2287067"/>
                  </a:lnTo>
                  <a:lnTo>
                    <a:pt x="1325806" y="2288324"/>
                  </a:lnTo>
                  <a:lnTo>
                    <a:pt x="1370835" y="2287445"/>
                  </a:lnTo>
                  <a:lnTo>
                    <a:pt x="1415640" y="2284457"/>
                  </a:lnTo>
                  <a:lnTo>
                    <a:pt x="1460149" y="2279385"/>
                  </a:lnTo>
                  <a:lnTo>
                    <a:pt x="1504288" y="2272256"/>
                  </a:lnTo>
                  <a:lnTo>
                    <a:pt x="1547985" y="2263096"/>
                  </a:lnTo>
                  <a:lnTo>
                    <a:pt x="1591165" y="2251932"/>
                  </a:lnTo>
                  <a:lnTo>
                    <a:pt x="1633757" y="2238790"/>
                  </a:lnTo>
                  <a:lnTo>
                    <a:pt x="1675687" y="2223695"/>
                  </a:lnTo>
                  <a:lnTo>
                    <a:pt x="1716882" y="2206675"/>
                  </a:lnTo>
                  <a:lnTo>
                    <a:pt x="1757270" y="2187755"/>
                  </a:lnTo>
                  <a:lnTo>
                    <a:pt x="1796776" y="2166961"/>
                  </a:lnTo>
                  <a:lnTo>
                    <a:pt x="1835329" y="2144321"/>
                  </a:lnTo>
                  <a:lnTo>
                    <a:pt x="1872854" y="2119860"/>
                  </a:lnTo>
                  <a:lnTo>
                    <a:pt x="1909280" y="2093604"/>
                  </a:lnTo>
                  <a:lnTo>
                    <a:pt x="1944533" y="2065580"/>
                  </a:lnTo>
                  <a:lnTo>
                    <a:pt x="1978539" y="2035814"/>
                  </a:lnTo>
                  <a:lnTo>
                    <a:pt x="2011227" y="2004332"/>
                  </a:lnTo>
                  <a:lnTo>
                    <a:pt x="2042522" y="1971161"/>
                  </a:lnTo>
                  <a:lnTo>
                    <a:pt x="2072353" y="1936326"/>
                  </a:lnTo>
                  <a:lnTo>
                    <a:pt x="2100645" y="1899854"/>
                  </a:lnTo>
                  <a:lnTo>
                    <a:pt x="2127326" y="1861772"/>
                  </a:lnTo>
                  <a:lnTo>
                    <a:pt x="2152323" y="1822105"/>
                  </a:lnTo>
                  <a:lnTo>
                    <a:pt x="2175563" y="1780879"/>
                  </a:lnTo>
                  <a:lnTo>
                    <a:pt x="2196973" y="1738122"/>
                  </a:lnTo>
                  <a:lnTo>
                    <a:pt x="2216272" y="1694366"/>
                  </a:lnTo>
                  <a:lnTo>
                    <a:pt x="2233224" y="1650176"/>
                  </a:lnTo>
                  <a:lnTo>
                    <a:pt x="2247855" y="1605626"/>
                  </a:lnTo>
                  <a:lnTo>
                    <a:pt x="2260192" y="1560788"/>
                  </a:lnTo>
                  <a:lnTo>
                    <a:pt x="2270261" y="1515736"/>
                  </a:lnTo>
                  <a:lnTo>
                    <a:pt x="2278087" y="1470542"/>
                  </a:lnTo>
                  <a:lnTo>
                    <a:pt x="2283698" y="1425279"/>
                  </a:lnTo>
                  <a:lnTo>
                    <a:pt x="2287120" y="1380021"/>
                  </a:lnTo>
                  <a:lnTo>
                    <a:pt x="2288379" y="1334841"/>
                  </a:lnTo>
                  <a:lnTo>
                    <a:pt x="2287501" y="1289811"/>
                  </a:lnTo>
                  <a:lnTo>
                    <a:pt x="2284513" y="1245004"/>
                  </a:lnTo>
                  <a:lnTo>
                    <a:pt x="2279441" y="1200494"/>
                  </a:lnTo>
                  <a:lnTo>
                    <a:pt x="2272311" y="1156353"/>
                  </a:lnTo>
                  <a:lnTo>
                    <a:pt x="2263150" y="1112655"/>
                  </a:lnTo>
                  <a:lnTo>
                    <a:pt x="2251984" y="1069472"/>
                  </a:lnTo>
                  <a:lnTo>
                    <a:pt x="2238839" y="1026877"/>
                  </a:lnTo>
                  <a:lnTo>
                    <a:pt x="2223741" y="984944"/>
                  </a:lnTo>
                  <a:lnTo>
                    <a:pt x="2206718" y="943746"/>
                  </a:lnTo>
                  <a:lnTo>
                    <a:pt x="2187794" y="903355"/>
                  </a:lnTo>
                  <a:lnTo>
                    <a:pt x="2166997" y="863844"/>
                  </a:lnTo>
                  <a:lnTo>
                    <a:pt x="2144353" y="825287"/>
                  </a:lnTo>
                  <a:lnTo>
                    <a:pt x="2119888" y="787757"/>
                  </a:lnTo>
                  <a:lnTo>
                    <a:pt x="2093629" y="751326"/>
                  </a:lnTo>
                  <a:lnTo>
                    <a:pt x="2065601" y="716067"/>
                  </a:lnTo>
                  <a:lnTo>
                    <a:pt x="2035831" y="682054"/>
                  </a:lnTo>
                  <a:lnTo>
                    <a:pt x="2004346" y="649360"/>
                  </a:lnTo>
                  <a:lnTo>
                    <a:pt x="1971171" y="618057"/>
                  </a:lnTo>
                  <a:lnTo>
                    <a:pt x="1936334" y="588219"/>
                  </a:lnTo>
                  <a:lnTo>
                    <a:pt x="1899859" y="559918"/>
                  </a:lnTo>
                  <a:lnTo>
                    <a:pt x="1861775" y="533227"/>
                  </a:lnTo>
                  <a:lnTo>
                    <a:pt x="1822106" y="508221"/>
                  </a:lnTo>
                  <a:lnTo>
                    <a:pt x="1780879" y="484970"/>
                  </a:lnTo>
                  <a:lnTo>
                    <a:pt x="1738122" y="463550"/>
                  </a:lnTo>
                  <a:lnTo>
                    <a:pt x="1689772" y="442426"/>
                  </a:lnTo>
                  <a:lnTo>
                    <a:pt x="1640435" y="424033"/>
                  </a:lnTo>
                  <a:lnTo>
                    <a:pt x="1590228" y="408395"/>
                  </a:lnTo>
                  <a:lnTo>
                    <a:pt x="1539271" y="395541"/>
                  </a:lnTo>
                  <a:lnTo>
                    <a:pt x="1487683" y="385497"/>
                  </a:lnTo>
                  <a:lnTo>
                    <a:pt x="1435584" y="378289"/>
                  </a:lnTo>
                  <a:lnTo>
                    <a:pt x="1383091" y="373945"/>
                  </a:lnTo>
                  <a:lnTo>
                    <a:pt x="1330325" y="372491"/>
                  </a:lnTo>
                  <a:lnTo>
                    <a:pt x="1330325" y="0"/>
                  </a:lnTo>
                  <a:close/>
                </a:path>
              </a:pathLst>
            </a:custGeom>
            <a:ln w="9144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50618" y="1635505"/>
              <a:ext cx="1203960" cy="922655"/>
            </a:xfrm>
            <a:custGeom>
              <a:avLst/>
              <a:gdLst/>
              <a:ahLst/>
              <a:cxnLst/>
              <a:rect l="l" t="t" r="r" b="b"/>
              <a:pathLst>
                <a:path w="1203960" h="922655">
                  <a:moveTo>
                    <a:pt x="1203706" y="0"/>
                  </a:moveTo>
                  <a:lnTo>
                    <a:pt x="1153983" y="924"/>
                  </a:lnTo>
                  <a:lnTo>
                    <a:pt x="1104592" y="3681"/>
                  </a:lnTo>
                  <a:lnTo>
                    <a:pt x="1055573" y="8243"/>
                  </a:lnTo>
                  <a:lnTo>
                    <a:pt x="1006967" y="14585"/>
                  </a:lnTo>
                  <a:lnTo>
                    <a:pt x="958814" y="22682"/>
                  </a:lnTo>
                  <a:lnTo>
                    <a:pt x="911156" y="32507"/>
                  </a:lnTo>
                  <a:lnTo>
                    <a:pt x="864033" y="44033"/>
                  </a:lnTo>
                  <a:lnTo>
                    <a:pt x="817487" y="57237"/>
                  </a:lnTo>
                  <a:lnTo>
                    <a:pt x="771558" y="72090"/>
                  </a:lnTo>
                  <a:lnTo>
                    <a:pt x="726287" y="88568"/>
                  </a:lnTo>
                  <a:lnTo>
                    <a:pt x="681715" y="106644"/>
                  </a:lnTo>
                  <a:lnTo>
                    <a:pt x="637883" y="126293"/>
                  </a:lnTo>
                  <a:lnTo>
                    <a:pt x="594831" y="147488"/>
                  </a:lnTo>
                  <a:lnTo>
                    <a:pt x="552601" y="170204"/>
                  </a:lnTo>
                  <a:lnTo>
                    <a:pt x="511234" y="194415"/>
                  </a:lnTo>
                  <a:lnTo>
                    <a:pt x="470770" y="220095"/>
                  </a:lnTo>
                  <a:lnTo>
                    <a:pt x="431250" y="247217"/>
                  </a:lnTo>
                  <a:lnTo>
                    <a:pt x="392715" y="275756"/>
                  </a:lnTo>
                  <a:lnTo>
                    <a:pt x="355206" y="305687"/>
                  </a:lnTo>
                  <a:lnTo>
                    <a:pt x="318764" y="336982"/>
                  </a:lnTo>
                  <a:lnTo>
                    <a:pt x="283429" y="369616"/>
                  </a:lnTo>
                  <a:lnTo>
                    <a:pt x="249243" y="403564"/>
                  </a:lnTo>
                  <a:lnTo>
                    <a:pt x="216247" y="438799"/>
                  </a:lnTo>
                  <a:lnTo>
                    <a:pt x="184481" y="475295"/>
                  </a:lnTo>
                  <a:lnTo>
                    <a:pt x="153986" y="513026"/>
                  </a:lnTo>
                  <a:lnTo>
                    <a:pt x="124803" y="551967"/>
                  </a:lnTo>
                  <a:lnTo>
                    <a:pt x="96973" y="592091"/>
                  </a:lnTo>
                  <a:lnTo>
                    <a:pt x="70536" y="633373"/>
                  </a:lnTo>
                  <a:lnTo>
                    <a:pt x="45535" y="675787"/>
                  </a:lnTo>
                  <a:lnTo>
                    <a:pt x="22009" y="719306"/>
                  </a:lnTo>
                  <a:lnTo>
                    <a:pt x="0" y="763905"/>
                  </a:lnTo>
                  <a:lnTo>
                    <a:pt x="337057" y="922401"/>
                  </a:lnTo>
                  <a:lnTo>
                    <a:pt x="359701" y="877390"/>
                  </a:lnTo>
                  <a:lnTo>
                    <a:pt x="384488" y="833937"/>
                  </a:lnTo>
                  <a:lnTo>
                    <a:pt x="411336" y="792093"/>
                  </a:lnTo>
                  <a:lnTo>
                    <a:pt x="440164" y="751912"/>
                  </a:lnTo>
                  <a:lnTo>
                    <a:pt x="470889" y="713444"/>
                  </a:lnTo>
                  <a:lnTo>
                    <a:pt x="503429" y="676744"/>
                  </a:lnTo>
                  <a:lnTo>
                    <a:pt x="537701" y="641862"/>
                  </a:lnTo>
                  <a:lnTo>
                    <a:pt x="573623" y="608852"/>
                  </a:lnTo>
                  <a:lnTo>
                    <a:pt x="611113" y="577766"/>
                  </a:lnTo>
                  <a:lnTo>
                    <a:pt x="650088" y="548655"/>
                  </a:lnTo>
                  <a:lnTo>
                    <a:pt x="690467" y="521573"/>
                  </a:lnTo>
                  <a:lnTo>
                    <a:pt x="732166" y="496571"/>
                  </a:lnTo>
                  <a:lnTo>
                    <a:pt x="775104" y="473702"/>
                  </a:lnTo>
                  <a:lnTo>
                    <a:pt x="819199" y="453018"/>
                  </a:lnTo>
                  <a:lnTo>
                    <a:pt x="864367" y="434571"/>
                  </a:lnTo>
                  <a:lnTo>
                    <a:pt x="910527" y="418415"/>
                  </a:lnTo>
                  <a:lnTo>
                    <a:pt x="957597" y="404600"/>
                  </a:lnTo>
                  <a:lnTo>
                    <a:pt x="1005494" y="393180"/>
                  </a:lnTo>
                  <a:lnTo>
                    <a:pt x="1054135" y="384207"/>
                  </a:lnTo>
                  <a:lnTo>
                    <a:pt x="1103439" y="377733"/>
                  </a:lnTo>
                  <a:lnTo>
                    <a:pt x="1153323" y="373810"/>
                  </a:lnTo>
                  <a:lnTo>
                    <a:pt x="1203706" y="372491"/>
                  </a:lnTo>
                  <a:lnTo>
                    <a:pt x="1203706" y="0"/>
                  </a:lnTo>
                  <a:close/>
                </a:path>
              </a:pathLst>
            </a:custGeom>
            <a:solidFill>
              <a:srgbClr val="B6B6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50618" y="1635505"/>
              <a:ext cx="1203960" cy="922655"/>
            </a:xfrm>
            <a:custGeom>
              <a:avLst/>
              <a:gdLst/>
              <a:ahLst/>
              <a:cxnLst/>
              <a:rect l="l" t="t" r="r" b="b"/>
              <a:pathLst>
                <a:path w="1203960" h="922655">
                  <a:moveTo>
                    <a:pt x="0" y="763905"/>
                  </a:moveTo>
                  <a:lnTo>
                    <a:pt x="22009" y="719306"/>
                  </a:lnTo>
                  <a:lnTo>
                    <a:pt x="45535" y="675787"/>
                  </a:lnTo>
                  <a:lnTo>
                    <a:pt x="70536" y="633373"/>
                  </a:lnTo>
                  <a:lnTo>
                    <a:pt x="96973" y="592091"/>
                  </a:lnTo>
                  <a:lnTo>
                    <a:pt x="124803" y="551967"/>
                  </a:lnTo>
                  <a:lnTo>
                    <a:pt x="153986" y="513026"/>
                  </a:lnTo>
                  <a:lnTo>
                    <a:pt x="184481" y="475295"/>
                  </a:lnTo>
                  <a:lnTo>
                    <a:pt x="216247" y="438799"/>
                  </a:lnTo>
                  <a:lnTo>
                    <a:pt x="249243" y="403564"/>
                  </a:lnTo>
                  <a:lnTo>
                    <a:pt x="283429" y="369616"/>
                  </a:lnTo>
                  <a:lnTo>
                    <a:pt x="318764" y="336982"/>
                  </a:lnTo>
                  <a:lnTo>
                    <a:pt x="355206" y="305687"/>
                  </a:lnTo>
                  <a:lnTo>
                    <a:pt x="392715" y="275756"/>
                  </a:lnTo>
                  <a:lnTo>
                    <a:pt x="431250" y="247217"/>
                  </a:lnTo>
                  <a:lnTo>
                    <a:pt x="470770" y="220095"/>
                  </a:lnTo>
                  <a:lnTo>
                    <a:pt x="511234" y="194415"/>
                  </a:lnTo>
                  <a:lnTo>
                    <a:pt x="552601" y="170204"/>
                  </a:lnTo>
                  <a:lnTo>
                    <a:pt x="594831" y="147488"/>
                  </a:lnTo>
                  <a:lnTo>
                    <a:pt x="637883" y="126293"/>
                  </a:lnTo>
                  <a:lnTo>
                    <a:pt x="681715" y="106644"/>
                  </a:lnTo>
                  <a:lnTo>
                    <a:pt x="726287" y="88568"/>
                  </a:lnTo>
                  <a:lnTo>
                    <a:pt x="771558" y="72090"/>
                  </a:lnTo>
                  <a:lnTo>
                    <a:pt x="817487" y="57237"/>
                  </a:lnTo>
                  <a:lnTo>
                    <a:pt x="864033" y="44033"/>
                  </a:lnTo>
                  <a:lnTo>
                    <a:pt x="911156" y="32507"/>
                  </a:lnTo>
                  <a:lnTo>
                    <a:pt x="958814" y="22682"/>
                  </a:lnTo>
                  <a:lnTo>
                    <a:pt x="1006967" y="14585"/>
                  </a:lnTo>
                  <a:lnTo>
                    <a:pt x="1055573" y="8243"/>
                  </a:lnTo>
                  <a:lnTo>
                    <a:pt x="1104592" y="3681"/>
                  </a:lnTo>
                  <a:lnTo>
                    <a:pt x="1153983" y="924"/>
                  </a:lnTo>
                  <a:lnTo>
                    <a:pt x="1203706" y="0"/>
                  </a:lnTo>
                  <a:lnTo>
                    <a:pt x="1203706" y="372491"/>
                  </a:lnTo>
                  <a:lnTo>
                    <a:pt x="1153323" y="373810"/>
                  </a:lnTo>
                  <a:lnTo>
                    <a:pt x="1103439" y="377733"/>
                  </a:lnTo>
                  <a:lnTo>
                    <a:pt x="1054135" y="384207"/>
                  </a:lnTo>
                  <a:lnTo>
                    <a:pt x="1005494" y="393180"/>
                  </a:lnTo>
                  <a:lnTo>
                    <a:pt x="957597" y="404600"/>
                  </a:lnTo>
                  <a:lnTo>
                    <a:pt x="910527" y="418415"/>
                  </a:lnTo>
                  <a:lnTo>
                    <a:pt x="864367" y="434571"/>
                  </a:lnTo>
                  <a:lnTo>
                    <a:pt x="819199" y="453018"/>
                  </a:lnTo>
                  <a:lnTo>
                    <a:pt x="775104" y="473702"/>
                  </a:lnTo>
                  <a:lnTo>
                    <a:pt x="732166" y="496571"/>
                  </a:lnTo>
                  <a:lnTo>
                    <a:pt x="690467" y="521573"/>
                  </a:lnTo>
                  <a:lnTo>
                    <a:pt x="650088" y="548655"/>
                  </a:lnTo>
                  <a:lnTo>
                    <a:pt x="611113" y="577766"/>
                  </a:lnTo>
                  <a:lnTo>
                    <a:pt x="573623" y="608852"/>
                  </a:lnTo>
                  <a:lnTo>
                    <a:pt x="537701" y="641862"/>
                  </a:lnTo>
                  <a:lnTo>
                    <a:pt x="503429" y="676744"/>
                  </a:lnTo>
                  <a:lnTo>
                    <a:pt x="470889" y="713444"/>
                  </a:lnTo>
                  <a:lnTo>
                    <a:pt x="440164" y="751912"/>
                  </a:lnTo>
                  <a:lnTo>
                    <a:pt x="411336" y="792093"/>
                  </a:lnTo>
                  <a:lnTo>
                    <a:pt x="384488" y="833937"/>
                  </a:lnTo>
                  <a:lnTo>
                    <a:pt x="359701" y="877390"/>
                  </a:lnTo>
                  <a:lnTo>
                    <a:pt x="337057" y="922401"/>
                  </a:lnTo>
                  <a:lnTo>
                    <a:pt x="0" y="763905"/>
                  </a:lnTo>
                  <a:close/>
                </a:path>
              </a:pathLst>
            </a:custGeom>
            <a:ln w="9144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127885" y="1064817"/>
            <a:ext cx="1297940" cy="4826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15"/>
              </a:spcBef>
            </a:pP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CES</a:t>
            </a:r>
            <a:endParaRPr sz="14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400" b="1" i="1" spc="-10" dirty="0">
                <a:solidFill>
                  <a:srgbClr val="1E1E1E"/>
                </a:solidFill>
                <a:latin typeface="Verdana"/>
                <a:cs typeface="Verdana"/>
              </a:rPr>
              <a:t>доступность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748269" y="1954148"/>
            <a:ext cx="2371090" cy="2371090"/>
            <a:chOff x="7748269" y="1954148"/>
            <a:chExt cx="2371090" cy="2371090"/>
          </a:xfrm>
        </p:grpSpPr>
        <p:sp>
          <p:nvSpPr>
            <p:cNvPr id="20" name="object 20"/>
            <p:cNvSpPr/>
            <p:nvPr/>
          </p:nvSpPr>
          <p:spPr>
            <a:xfrm>
              <a:off x="7752841" y="1958720"/>
              <a:ext cx="2362200" cy="2362200"/>
            </a:xfrm>
            <a:custGeom>
              <a:avLst/>
              <a:gdLst/>
              <a:ahLst/>
              <a:cxnLst/>
              <a:rect l="l" t="t" r="r" b="b"/>
              <a:pathLst>
                <a:path w="2362200" h="2362200">
                  <a:moveTo>
                    <a:pt x="1180973" y="0"/>
                  </a:moveTo>
                  <a:lnTo>
                    <a:pt x="1180973" y="330707"/>
                  </a:lnTo>
                  <a:lnTo>
                    <a:pt x="1230720" y="332161"/>
                  </a:lnTo>
                  <a:lnTo>
                    <a:pt x="1280063" y="336491"/>
                  </a:lnTo>
                  <a:lnTo>
                    <a:pt x="1328886" y="343652"/>
                  </a:lnTo>
                  <a:lnTo>
                    <a:pt x="1377072" y="353601"/>
                  </a:lnTo>
                  <a:lnTo>
                    <a:pt x="1424507" y="366290"/>
                  </a:lnTo>
                  <a:lnTo>
                    <a:pt x="1471074" y="381676"/>
                  </a:lnTo>
                  <a:lnTo>
                    <a:pt x="1516657" y="399713"/>
                  </a:lnTo>
                  <a:lnTo>
                    <a:pt x="1561141" y="420356"/>
                  </a:lnTo>
                  <a:lnTo>
                    <a:pt x="1604410" y="443560"/>
                  </a:lnTo>
                  <a:lnTo>
                    <a:pt x="1646347" y="469280"/>
                  </a:lnTo>
                  <a:lnTo>
                    <a:pt x="1686837" y="497471"/>
                  </a:lnTo>
                  <a:lnTo>
                    <a:pt x="1725765" y="528088"/>
                  </a:lnTo>
                  <a:lnTo>
                    <a:pt x="1763013" y="561086"/>
                  </a:lnTo>
                  <a:lnTo>
                    <a:pt x="1797259" y="595094"/>
                  </a:lnTo>
                  <a:lnTo>
                    <a:pt x="1829180" y="630546"/>
                  </a:lnTo>
                  <a:lnTo>
                    <a:pt x="1858773" y="667341"/>
                  </a:lnTo>
                  <a:lnTo>
                    <a:pt x="1886036" y="705377"/>
                  </a:lnTo>
                  <a:lnTo>
                    <a:pt x="1910964" y="744554"/>
                  </a:lnTo>
                  <a:lnTo>
                    <a:pt x="1933555" y="784768"/>
                  </a:lnTo>
                  <a:lnTo>
                    <a:pt x="1953806" y="825920"/>
                  </a:lnTo>
                  <a:lnTo>
                    <a:pt x="1971713" y="867907"/>
                  </a:lnTo>
                  <a:lnTo>
                    <a:pt x="1987273" y="910627"/>
                  </a:lnTo>
                  <a:lnTo>
                    <a:pt x="2000483" y="953981"/>
                  </a:lnTo>
                  <a:lnTo>
                    <a:pt x="2011340" y="997865"/>
                  </a:lnTo>
                  <a:lnTo>
                    <a:pt x="2019840" y="1042178"/>
                  </a:lnTo>
                  <a:lnTo>
                    <a:pt x="2025981" y="1086820"/>
                  </a:lnTo>
                  <a:lnTo>
                    <a:pt x="2029759" y="1131688"/>
                  </a:lnTo>
                  <a:lnTo>
                    <a:pt x="2031171" y="1176681"/>
                  </a:lnTo>
                  <a:lnTo>
                    <a:pt x="2030214" y="1221698"/>
                  </a:lnTo>
                  <a:lnTo>
                    <a:pt x="2026885" y="1266637"/>
                  </a:lnTo>
                  <a:lnTo>
                    <a:pt x="2021180" y="1311396"/>
                  </a:lnTo>
                  <a:lnTo>
                    <a:pt x="2013097" y="1355875"/>
                  </a:lnTo>
                  <a:lnTo>
                    <a:pt x="2002632" y="1399971"/>
                  </a:lnTo>
                  <a:lnTo>
                    <a:pt x="1989781" y="1443583"/>
                  </a:lnTo>
                  <a:lnTo>
                    <a:pt x="1974542" y="1486610"/>
                  </a:lnTo>
                  <a:lnTo>
                    <a:pt x="1956912" y="1528951"/>
                  </a:lnTo>
                  <a:lnTo>
                    <a:pt x="1936887" y="1570503"/>
                  </a:lnTo>
                  <a:lnTo>
                    <a:pt x="1914465" y="1611165"/>
                  </a:lnTo>
                  <a:lnTo>
                    <a:pt x="1889641" y="1650836"/>
                  </a:lnTo>
                  <a:lnTo>
                    <a:pt x="1862413" y="1689414"/>
                  </a:lnTo>
                  <a:lnTo>
                    <a:pt x="1832778" y="1726798"/>
                  </a:lnTo>
                  <a:lnTo>
                    <a:pt x="1800732" y="1762886"/>
                  </a:lnTo>
                  <a:lnTo>
                    <a:pt x="1766724" y="1797145"/>
                  </a:lnTo>
                  <a:lnTo>
                    <a:pt x="1731272" y="1829078"/>
                  </a:lnTo>
                  <a:lnTo>
                    <a:pt x="1694477" y="1858682"/>
                  </a:lnTo>
                  <a:lnTo>
                    <a:pt x="1656441" y="1885954"/>
                  </a:lnTo>
                  <a:lnTo>
                    <a:pt x="1617264" y="1910892"/>
                  </a:lnTo>
                  <a:lnTo>
                    <a:pt x="1577050" y="1933492"/>
                  </a:lnTo>
                  <a:lnTo>
                    <a:pt x="1535898" y="1953750"/>
                  </a:lnTo>
                  <a:lnTo>
                    <a:pt x="1493911" y="1971664"/>
                  </a:lnTo>
                  <a:lnTo>
                    <a:pt x="1451191" y="1987231"/>
                  </a:lnTo>
                  <a:lnTo>
                    <a:pt x="1407837" y="2000447"/>
                  </a:lnTo>
                  <a:lnTo>
                    <a:pt x="1363953" y="2011309"/>
                  </a:lnTo>
                  <a:lnTo>
                    <a:pt x="1319640" y="2019815"/>
                  </a:lnTo>
                  <a:lnTo>
                    <a:pt x="1274998" y="2025960"/>
                  </a:lnTo>
                  <a:lnTo>
                    <a:pt x="1230130" y="2029742"/>
                  </a:lnTo>
                  <a:lnTo>
                    <a:pt x="1185137" y="2031157"/>
                  </a:lnTo>
                  <a:lnTo>
                    <a:pt x="1140120" y="2030203"/>
                  </a:lnTo>
                  <a:lnTo>
                    <a:pt x="1095181" y="2026876"/>
                  </a:lnTo>
                  <a:lnTo>
                    <a:pt x="1050422" y="2021173"/>
                  </a:lnTo>
                  <a:lnTo>
                    <a:pt x="1005943" y="2013092"/>
                  </a:lnTo>
                  <a:lnTo>
                    <a:pt x="961847" y="2002628"/>
                  </a:lnTo>
                  <a:lnTo>
                    <a:pt x="918235" y="1989778"/>
                  </a:lnTo>
                  <a:lnTo>
                    <a:pt x="875208" y="1974541"/>
                  </a:lnTo>
                  <a:lnTo>
                    <a:pt x="832867" y="1956911"/>
                  </a:lnTo>
                  <a:lnTo>
                    <a:pt x="791315" y="1936887"/>
                  </a:lnTo>
                  <a:lnTo>
                    <a:pt x="750653" y="1914465"/>
                  </a:lnTo>
                  <a:lnTo>
                    <a:pt x="710982" y="1889641"/>
                  </a:lnTo>
                  <a:lnTo>
                    <a:pt x="672404" y="1862413"/>
                  </a:lnTo>
                  <a:lnTo>
                    <a:pt x="635020" y="1832778"/>
                  </a:lnTo>
                  <a:lnTo>
                    <a:pt x="598931" y="1800733"/>
                  </a:lnTo>
                  <a:lnTo>
                    <a:pt x="564686" y="1766724"/>
                  </a:lnTo>
                  <a:lnTo>
                    <a:pt x="532763" y="1731272"/>
                  </a:lnTo>
                  <a:lnTo>
                    <a:pt x="503168" y="1694477"/>
                  </a:lnTo>
                  <a:lnTo>
                    <a:pt x="475903" y="1656441"/>
                  </a:lnTo>
                  <a:lnTo>
                    <a:pt x="450972" y="1617264"/>
                  </a:lnTo>
                  <a:lnTo>
                    <a:pt x="428377" y="1577050"/>
                  </a:lnTo>
                  <a:lnTo>
                    <a:pt x="408123" y="1535898"/>
                  </a:lnTo>
                  <a:lnTo>
                    <a:pt x="390211" y="1493911"/>
                  </a:lnTo>
                  <a:lnTo>
                    <a:pt x="374647" y="1451191"/>
                  </a:lnTo>
                  <a:lnTo>
                    <a:pt x="361433" y="1407837"/>
                  </a:lnTo>
                  <a:lnTo>
                    <a:pt x="350571" y="1363953"/>
                  </a:lnTo>
                  <a:lnTo>
                    <a:pt x="342067" y="1319640"/>
                  </a:lnTo>
                  <a:lnTo>
                    <a:pt x="335922" y="1274998"/>
                  </a:lnTo>
                  <a:lnTo>
                    <a:pt x="332140" y="1230130"/>
                  </a:lnTo>
                  <a:lnTo>
                    <a:pt x="330724" y="1185137"/>
                  </a:lnTo>
                  <a:lnTo>
                    <a:pt x="331679" y="1140120"/>
                  </a:lnTo>
                  <a:lnTo>
                    <a:pt x="335006" y="1095181"/>
                  </a:lnTo>
                  <a:lnTo>
                    <a:pt x="340709" y="1050422"/>
                  </a:lnTo>
                  <a:lnTo>
                    <a:pt x="348792" y="1005943"/>
                  </a:lnTo>
                  <a:lnTo>
                    <a:pt x="359257" y="961847"/>
                  </a:lnTo>
                  <a:lnTo>
                    <a:pt x="372109" y="918235"/>
                  </a:lnTo>
                  <a:lnTo>
                    <a:pt x="387350" y="875208"/>
                  </a:lnTo>
                  <a:lnTo>
                    <a:pt x="404983" y="832867"/>
                  </a:lnTo>
                  <a:lnTo>
                    <a:pt x="425013" y="791315"/>
                  </a:lnTo>
                  <a:lnTo>
                    <a:pt x="447441" y="750653"/>
                  </a:lnTo>
                  <a:lnTo>
                    <a:pt x="472272" y="710982"/>
                  </a:lnTo>
                  <a:lnTo>
                    <a:pt x="499509" y="672404"/>
                  </a:lnTo>
                  <a:lnTo>
                    <a:pt x="529154" y="635020"/>
                  </a:lnTo>
                  <a:lnTo>
                    <a:pt x="561212" y="598931"/>
                  </a:lnTo>
                  <a:lnTo>
                    <a:pt x="320166" y="372490"/>
                  </a:lnTo>
                  <a:lnTo>
                    <a:pt x="286745" y="409621"/>
                  </a:lnTo>
                  <a:lnTo>
                    <a:pt x="255034" y="447989"/>
                  </a:lnTo>
                  <a:lnTo>
                    <a:pt x="225057" y="487534"/>
                  </a:lnTo>
                  <a:lnTo>
                    <a:pt x="196839" y="528196"/>
                  </a:lnTo>
                  <a:lnTo>
                    <a:pt x="170404" y="569915"/>
                  </a:lnTo>
                  <a:lnTo>
                    <a:pt x="145777" y="612629"/>
                  </a:lnTo>
                  <a:lnTo>
                    <a:pt x="122980" y="656278"/>
                  </a:lnTo>
                  <a:lnTo>
                    <a:pt x="102039" y="700802"/>
                  </a:lnTo>
                  <a:lnTo>
                    <a:pt x="82978" y="746140"/>
                  </a:lnTo>
                  <a:lnTo>
                    <a:pt x="65821" y="792232"/>
                  </a:lnTo>
                  <a:lnTo>
                    <a:pt x="50591" y="839018"/>
                  </a:lnTo>
                  <a:lnTo>
                    <a:pt x="37314" y="886436"/>
                  </a:lnTo>
                  <a:lnTo>
                    <a:pt x="26013" y="934426"/>
                  </a:lnTo>
                  <a:lnTo>
                    <a:pt x="16713" y="982929"/>
                  </a:lnTo>
                  <a:lnTo>
                    <a:pt x="9437" y="1031882"/>
                  </a:lnTo>
                  <a:lnTo>
                    <a:pt x="4210" y="1081226"/>
                  </a:lnTo>
                  <a:lnTo>
                    <a:pt x="1056" y="1130901"/>
                  </a:lnTo>
                  <a:lnTo>
                    <a:pt x="0" y="1180845"/>
                  </a:lnTo>
                  <a:lnTo>
                    <a:pt x="985" y="1229528"/>
                  </a:lnTo>
                  <a:lnTo>
                    <a:pt x="3915" y="1277709"/>
                  </a:lnTo>
                  <a:lnTo>
                    <a:pt x="8752" y="1325351"/>
                  </a:lnTo>
                  <a:lnTo>
                    <a:pt x="15459" y="1372415"/>
                  </a:lnTo>
                  <a:lnTo>
                    <a:pt x="23996" y="1418864"/>
                  </a:lnTo>
                  <a:lnTo>
                    <a:pt x="34327" y="1464660"/>
                  </a:lnTo>
                  <a:lnTo>
                    <a:pt x="46412" y="1509764"/>
                  </a:lnTo>
                  <a:lnTo>
                    <a:pt x="60215" y="1554139"/>
                  </a:lnTo>
                  <a:lnTo>
                    <a:pt x="75696" y="1597747"/>
                  </a:lnTo>
                  <a:lnTo>
                    <a:pt x="92819" y="1640550"/>
                  </a:lnTo>
                  <a:lnTo>
                    <a:pt x="111544" y="1682509"/>
                  </a:lnTo>
                  <a:lnTo>
                    <a:pt x="131834" y="1723588"/>
                  </a:lnTo>
                  <a:lnTo>
                    <a:pt x="153651" y="1763747"/>
                  </a:lnTo>
                  <a:lnTo>
                    <a:pt x="176958" y="1802949"/>
                  </a:lnTo>
                  <a:lnTo>
                    <a:pt x="201714" y="1841156"/>
                  </a:lnTo>
                  <a:lnTo>
                    <a:pt x="227884" y="1878329"/>
                  </a:lnTo>
                  <a:lnTo>
                    <a:pt x="255429" y="1914432"/>
                  </a:lnTo>
                  <a:lnTo>
                    <a:pt x="284310" y="1949426"/>
                  </a:lnTo>
                  <a:lnTo>
                    <a:pt x="314491" y="1983272"/>
                  </a:lnTo>
                  <a:lnTo>
                    <a:pt x="345932" y="2015934"/>
                  </a:lnTo>
                  <a:lnTo>
                    <a:pt x="378595" y="2047373"/>
                  </a:lnTo>
                  <a:lnTo>
                    <a:pt x="412444" y="2077550"/>
                  </a:lnTo>
                  <a:lnTo>
                    <a:pt x="447439" y="2106429"/>
                  </a:lnTo>
                  <a:lnTo>
                    <a:pt x="483543" y="2133970"/>
                  </a:lnTo>
                  <a:lnTo>
                    <a:pt x="520718" y="2160137"/>
                  </a:lnTo>
                  <a:lnTo>
                    <a:pt x="558926" y="2184891"/>
                  </a:lnTo>
                  <a:lnTo>
                    <a:pt x="598128" y="2208194"/>
                  </a:lnTo>
                  <a:lnTo>
                    <a:pt x="638286" y="2230008"/>
                  </a:lnTo>
                  <a:lnTo>
                    <a:pt x="679364" y="2250295"/>
                  </a:lnTo>
                  <a:lnTo>
                    <a:pt x="721322" y="2269017"/>
                  </a:lnTo>
                  <a:lnTo>
                    <a:pt x="764122" y="2286137"/>
                  </a:lnTo>
                  <a:lnTo>
                    <a:pt x="807728" y="2301615"/>
                  </a:lnTo>
                  <a:lnTo>
                    <a:pt x="852099" y="2315415"/>
                  </a:lnTo>
                  <a:lnTo>
                    <a:pt x="897200" y="2327498"/>
                  </a:lnTo>
                  <a:lnTo>
                    <a:pt x="942991" y="2337827"/>
                  </a:lnTo>
                  <a:lnTo>
                    <a:pt x="989434" y="2346363"/>
                  </a:lnTo>
                  <a:lnTo>
                    <a:pt x="1036492" y="2353068"/>
                  </a:lnTo>
                  <a:lnTo>
                    <a:pt x="1084126" y="2357904"/>
                  </a:lnTo>
                  <a:lnTo>
                    <a:pt x="1132299" y="2360834"/>
                  </a:lnTo>
                  <a:lnTo>
                    <a:pt x="1180973" y="2361818"/>
                  </a:lnTo>
                  <a:lnTo>
                    <a:pt x="1229646" y="2360834"/>
                  </a:lnTo>
                  <a:lnTo>
                    <a:pt x="1277818" y="2357904"/>
                  </a:lnTo>
                  <a:lnTo>
                    <a:pt x="1325451" y="2353068"/>
                  </a:lnTo>
                  <a:lnTo>
                    <a:pt x="1372507" y="2346363"/>
                  </a:lnTo>
                  <a:lnTo>
                    <a:pt x="1418949" y="2337827"/>
                  </a:lnTo>
                  <a:lnTo>
                    <a:pt x="1464738" y="2327498"/>
                  </a:lnTo>
                  <a:lnTo>
                    <a:pt x="1509835" y="2315415"/>
                  </a:lnTo>
                  <a:lnTo>
                    <a:pt x="1554204" y="2301615"/>
                  </a:lnTo>
                  <a:lnTo>
                    <a:pt x="1597806" y="2286137"/>
                  </a:lnTo>
                  <a:lnTo>
                    <a:pt x="1640603" y="2269017"/>
                  </a:lnTo>
                  <a:lnTo>
                    <a:pt x="1682558" y="2250295"/>
                  </a:lnTo>
                  <a:lnTo>
                    <a:pt x="1723631" y="2230008"/>
                  </a:lnTo>
                  <a:lnTo>
                    <a:pt x="1763786" y="2208194"/>
                  </a:lnTo>
                  <a:lnTo>
                    <a:pt x="1802984" y="2184891"/>
                  </a:lnTo>
                  <a:lnTo>
                    <a:pt x="1841187" y="2160137"/>
                  </a:lnTo>
                  <a:lnTo>
                    <a:pt x="1878357" y="2133970"/>
                  </a:lnTo>
                  <a:lnTo>
                    <a:pt x="1914456" y="2106429"/>
                  </a:lnTo>
                  <a:lnTo>
                    <a:pt x="1949447" y="2077550"/>
                  </a:lnTo>
                  <a:lnTo>
                    <a:pt x="1983291" y="2047373"/>
                  </a:lnTo>
                  <a:lnTo>
                    <a:pt x="2015950" y="2015934"/>
                  </a:lnTo>
                  <a:lnTo>
                    <a:pt x="2047386" y="1983272"/>
                  </a:lnTo>
                  <a:lnTo>
                    <a:pt x="2077562" y="1949426"/>
                  </a:lnTo>
                  <a:lnTo>
                    <a:pt x="2106438" y="1914432"/>
                  </a:lnTo>
                  <a:lnTo>
                    <a:pt x="2133978" y="1878330"/>
                  </a:lnTo>
                  <a:lnTo>
                    <a:pt x="2160144" y="1841156"/>
                  </a:lnTo>
                  <a:lnTo>
                    <a:pt x="2184896" y="1802949"/>
                  </a:lnTo>
                  <a:lnTo>
                    <a:pt x="2208198" y="1763747"/>
                  </a:lnTo>
                  <a:lnTo>
                    <a:pt x="2230011" y="1723588"/>
                  </a:lnTo>
                  <a:lnTo>
                    <a:pt x="2250298" y="1682509"/>
                  </a:lnTo>
                  <a:lnTo>
                    <a:pt x="2269019" y="1640550"/>
                  </a:lnTo>
                  <a:lnTo>
                    <a:pt x="2286138" y="1597747"/>
                  </a:lnTo>
                  <a:lnTo>
                    <a:pt x="2301616" y="1554139"/>
                  </a:lnTo>
                  <a:lnTo>
                    <a:pt x="2315416" y="1509764"/>
                  </a:lnTo>
                  <a:lnTo>
                    <a:pt x="2327499" y="1464660"/>
                  </a:lnTo>
                  <a:lnTo>
                    <a:pt x="2337827" y="1418864"/>
                  </a:lnTo>
                  <a:lnTo>
                    <a:pt x="2346363" y="1372415"/>
                  </a:lnTo>
                  <a:lnTo>
                    <a:pt x="2353068" y="1325351"/>
                  </a:lnTo>
                  <a:lnTo>
                    <a:pt x="2357904" y="1277709"/>
                  </a:lnTo>
                  <a:lnTo>
                    <a:pt x="2360834" y="1229528"/>
                  </a:lnTo>
                  <a:lnTo>
                    <a:pt x="2361818" y="1180845"/>
                  </a:lnTo>
                  <a:lnTo>
                    <a:pt x="2360834" y="1132172"/>
                  </a:lnTo>
                  <a:lnTo>
                    <a:pt x="2357904" y="1084000"/>
                  </a:lnTo>
                  <a:lnTo>
                    <a:pt x="2353068" y="1036367"/>
                  </a:lnTo>
                  <a:lnTo>
                    <a:pt x="2346363" y="989311"/>
                  </a:lnTo>
                  <a:lnTo>
                    <a:pt x="2337827" y="942869"/>
                  </a:lnTo>
                  <a:lnTo>
                    <a:pt x="2327499" y="897080"/>
                  </a:lnTo>
                  <a:lnTo>
                    <a:pt x="2315416" y="851983"/>
                  </a:lnTo>
                  <a:lnTo>
                    <a:pt x="2301616" y="807614"/>
                  </a:lnTo>
                  <a:lnTo>
                    <a:pt x="2286138" y="764012"/>
                  </a:lnTo>
                  <a:lnTo>
                    <a:pt x="2269019" y="721215"/>
                  </a:lnTo>
                  <a:lnTo>
                    <a:pt x="2250298" y="679260"/>
                  </a:lnTo>
                  <a:lnTo>
                    <a:pt x="2230011" y="638187"/>
                  </a:lnTo>
                  <a:lnTo>
                    <a:pt x="2208198" y="598032"/>
                  </a:lnTo>
                  <a:lnTo>
                    <a:pt x="2184896" y="558834"/>
                  </a:lnTo>
                  <a:lnTo>
                    <a:pt x="2160144" y="520631"/>
                  </a:lnTo>
                  <a:lnTo>
                    <a:pt x="2133978" y="483461"/>
                  </a:lnTo>
                  <a:lnTo>
                    <a:pt x="2106438" y="447362"/>
                  </a:lnTo>
                  <a:lnTo>
                    <a:pt x="2077562" y="412371"/>
                  </a:lnTo>
                  <a:lnTo>
                    <a:pt x="2047386" y="378527"/>
                  </a:lnTo>
                  <a:lnTo>
                    <a:pt x="2015950" y="345868"/>
                  </a:lnTo>
                  <a:lnTo>
                    <a:pt x="1983291" y="314432"/>
                  </a:lnTo>
                  <a:lnTo>
                    <a:pt x="1949447" y="284256"/>
                  </a:lnTo>
                  <a:lnTo>
                    <a:pt x="1914456" y="255380"/>
                  </a:lnTo>
                  <a:lnTo>
                    <a:pt x="1878357" y="227840"/>
                  </a:lnTo>
                  <a:lnTo>
                    <a:pt x="1841187" y="201674"/>
                  </a:lnTo>
                  <a:lnTo>
                    <a:pt x="1802984" y="176922"/>
                  </a:lnTo>
                  <a:lnTo>
                    <a:pt x="1763786" y="153620"/>
                  </a:lnTo>
                  <a:lnTo>
                    <a:pt x="1723631" y="131807"/>
                  </a:lnTo>
                  <a:lnTo>
                    <a:pt x="1682558" y="111520"/>
                  </a:lnTo>
                  <a:lnTo>
                    <a:pt x="1640603" y="92799"/>
                  </a:lnTo>
                  <a:lnTo>
                    <a:pt x="1597806" y="75680"/>
                  </a:lnTo>
                  <a:lnTo>
                    <a:pt x="1554204" y="60202"/>
                  </a:lnTo>
                  <a:lnTo>
                    <a:pt x="1509835" y="46402"/>
                  </a:lnTo>
                  <a:lnTo>
                    <a:pt x="1464738" y="34319"/>
                  </a:lnTo>
                  <a:lnTo>
                    <a:pt x="1418949" y="23991"/>
                  </a:lnTo>
                  <a:lnTo>
                    <a:pt x="1372507" y="15455"/>
                  </a:lnTo>
                  <a:lnTo>
                    <a:pt x="1325451" y="8750"/>
                  </a:lnTo>
                  <a:lnTo>
                    <a:pt x="1277818" y="3914"/>
                  </a:lnTo>
                  <a:lnTo>
                    <a:pt x="1229646" y="984"/>
                  </a:lnTo>
                  <a:lnTo>
                    <a:pt x="1180973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752841" y="1958720"/>
              <a:ext cx="2362200" cy="2362200"/>
            </a:xfrm>
            <a:custGeom>
              <a:avLst/>
              <a:gdLst/>
              <a:ahLst/>
              <a:cxnLst/>
              <a:rect l="l" t="t" r="r" b="b"/>
              <a:pathLst>
                <a:path w="2362200" h="2362200">
                  <a:moveTo>
                    <a:pt x="1180973" y="0"/>
                  </a:moveTo>
                  <a:lnTo>
                    <a:pt x="1229646" y="984"/>
                  </a:lnTo>
                  <a:lnTo>
                    <a:pt x="1277818" y="3914"/>
                  </a:lnTo>
                  <a:lnTo>
                    <a:pt x="1325451" y="8750"/>
                  </a:lnTo>
                  <a:lnTo>
                    <a:pt x="1372507" y="15455"/>
                  </a:lnTo>
                  <a:lnTo>
                    <a:pt x="1418949" y="23991"/>
                  </a:lnTo>
                  <a:lnTo>
                    <a:pt x="1464738" y="34319"/>
                  </a:lnTo>
                  <a:lnTo>
                    <a:pt x="1509835" y="46402"/>
                  </a:lnTo>
                  <a:lnTo>
                    <a:pt x="1554204" y="60202"/>
                  </a:lnTo>
                  <a:lnTo>
                    <a:pt x="1597806" y="75680"/>
                  </a:lnTo>
                  <a:lnTo>
                    <a:pt x="1640603" y="92799"/>
                  </a:lnTo>
                  <a:lnTo>
                    <a:pt x="1682558" y="111520"/>
                  </a:lnTo>
                  <a:lnTo>
                    <a:pt x="1723631" y="131807"/>
                  </a:lnTo>
                  <a:lnTo>
                    <a:pt x="1763786" y="153620"/>
                  </a:lnTo>
                  <a:lnTo>
                    <a:pt x="1802984" y="176922"/>
                  </a:lnTo>
                  <a:lnTo>
                    <a:pt x="1841187" y="201674"/>
                  </a:lnTo>
                  <a:lnTo>
                    <a:pt x="1878357" y="227840"/>
                  </a:lnTo>
                  <a:lnTo>
                    <a:pt x="1914456" y="255380"/>
                  </a:lnTo>
                  <a:lnTo>
                    <a:pt x="1949447" y="284256"/>
                  </a:lnTo>
                  <a:lnTo>
                    <a:pt x="1983291" y="314432"/>
                  </a:lnTo>
                  <a:lnTo>
                    <a:pt x="2015950" y="345868"/>
                  </a:lnTo>
                  <a:lnTo>
                    <a:pt x="2047386" y="378527"/>
                  </a:lnTo>
                  <a:lnTo>
                    <a:pt x="2077562" y="412371"/>
                  </a:lnTo>
                  <a:lnTo>
                    <a:pt x="2106438" y="447362"/>
                  </a:lnTo>
                  <a:lnTo>
                    <a:pt x="2133978" y="483461"/>
                  </a:lnTo>
                  <a:lnTo>
                    <a:pt x="2160144" y="520631"/>
                  </a:lnTo>
                  <a:lnTo>
                    <a:pt x="2184896" y="558834"/>
                  </a:lnTo>
                  <a:lnTo>
                    <a:pt x="2208198" y="598032"/>
                  </a:lnTo>
                  <a:lnTo>
                    <a:pt x="2230011" y="638187"/>
                  </a:lnTo>
                  <a:lnTo>
                    <a:pt x="2250298" y="679260"/>
                  </a:lnTo>
                  <a:lnTo>
                    <a:pt x="2269019" y="721215"/>
                  </a:lnTo>
                  <a:lnTo>
                    <a:pt x="2286138" y="764012"/>
                  </a:lnTo>
                  <a:lnTo>
                    <a:pt x="2301616" y="807614"/>
                  </a:lnTo>
                  <a:lnTo>
                    <a:pt x="2315416" y="851983"/>
                  </a:lnTo>
                  <a:lnTo>
                    <a:pt x="2327499" y="897080"/>
                  </a:lnTo>
                  <a:lnTo>
                    <a:pt x="2337827" y="942869"/>
                  </a:lnTo>
                  <a:lnTo>
                    <a:pt x="2346363" y="989311"/>
                  </a:lnTo>
                  <a:lnTo>
                    <a:pt x="2353068" y="1036367"/>
                  </a:lnTo>
                  <a:lnTo>
                    <a:pt x="2357904" y="1084000"/>
                  </a:lnTo>
                  <a:lnTo>
                    <a:pt x="2360834" y="1132172"/>
                  </a:lnTo>
                  <a:lnTo>
                    <a:pt x="2361818" y="1180845"/>
                  </a:lnTo>
                  <a:lnTo>
                    <a:pt x="2360834" y="1229528"/>
                  </a:lnTo>
                  <a:lnTo>
                    <a:pt x="2357904" y="1277709"/>
                  </a:lnTo>
                  <a:lnTo>
                    <a:pt x="2353068" y="1325351"/>
                  </a:lnTo>
                  <a:lnTo>
                    <a:pt x="2346363" y="1372415"/>
                  </a:lnTo>
                  <a:lnTo>
                    <a:pt x="2337827" y="1418864"/>
                  </a:lnTo>
                  <a:lnTo>
                    <a:pt x="2327499" y="1464660"/>
                  </a:lnTo>
                  <a:lnTo>
                    <a:pt x="2315416" y="1509764"/>
                  </a:lnTo>
                  <a:lnTo>
                    <a:pt x="2301616" y="1554139"/>
                  </a:lnTo>
                  <a:lnTo>
                    <a:pt x="2286138" y="1597747"/>
                  </a:lnTo>
                  <a:lnTo>
                    <a:pt x="2269019" y="1640550"/>
                  </a:lnTo>
                  <a:lnTo>
                    <a:pt x="2250298" y="1682509"/>
                  </a:lnTo>
                  <a:lnTo>
                    <a:pt x="2230011" y="1723588"/>
                  </a:lnTo>
                  <a:lnTo>
                    <a:pt x="2208198" y="1763747"/>
                  </a:lnTo>
                  <a:lnTo>
                    <a:pt x="2184896" y="1802949"/>
                  </a:lnTo>
                  <a:lnTo>
                    <a:pt x="2160144" y="1841156"/>
                  </a:lnTo>
                  <a:lnTo>
                    <a:pt x="2133978" y="1878330"/>
                  </a:lnTo>
                  <a:lnTo>
                    <a:pt x="2106438" y="1914432"/>
                  </a:lnTo>
                  <a:lnTo>
                    <a:pt x="2077562" y="1949426"/>
                  </a:lnTo>
                  <a:lnTo>
                    <a:pt x="2047386" y="1983272"/>
                  </a:lnTo>
                  <a:lnTo>
                    <a:pt x="2015950" y="2015934"/>
                  </a:lnTo>
                  <a:lnTo>
                    <a:pt x="1983291" y="2047373"/>
                  </a:lnTo>
                  <a:lnTo>
                    <a:pt x="1949447" y="2077550"/>
                  </a:lnTo>
                  <a:lnTo>
                    <a:pt x="1914456" y="2106429"/>
                  </a:lnTo>
                  <a:lnTo>
                    <a:pt x="1878357" y="2133970"/>
                  </a:lnTo>
                  <a:lnTo>
                    <a:pt x="1841187" y="2160137"/>
                  </a:lnTo>
                  <a:lnTo>
                    <a:pt x="1802984" y="2184891"/>
                  </a:lnTo>
                  <a:lnTo>
                    <a:pt x="1763786" y="2208194"/>
                  </a:lnTo>
                  <a:lnTo>
                    <a:pt x="1723631" y="2230008"/>
                  </a:lnTo>
                  <a:lnTo>
                    <a:pt x="1682558" y="2250295"/>
                  </a:lnTo>
                  <a:lnTo>
                    <a:pt x="1640603" y="2269017"/>
                  </a:lnTo>
                  <a:lnTo>
                    <a:pt x="1597806" y="2286137"/>
                  </a:lnTo>
                  <a:lnTo>
                    <a:pt x="1554204" y="2301615"/>
                  </a:lnTo>
                  <a:lnTo>
                    <a:pt x="1509835" y="2315415"/>
                  </a:lnTo>
                  <a:lnTo>
                    <a:pt x="1464738" y="2327498"/>
                  </a:lnTo>
                  <a:lnTo>
                    <a:pt x="1418949" y="2337827"/>
                  </a:lnTo>
                  <a:lnTo>
                    <a:pt x="1372507" y="2346363"/>
                  </a:lnTo>
                  <a:lnTo>
                    <a:pt x="1325451" y="2353068"/>
                  </a:lnTo>
                  <a:lnTo>
                    <a:pt x="1277818" y="2357904"/>
                  </a:lnTo>
                  <a:lnTo>
                    <a:pt x="1229646" y="2360834"/>
                  </a:lnTo>
                  <a:lnTo>
                    <a:pt x="1180973" y="2361818"/>
                  </a:lnTo>
                  <a:lnTo>
                    <a:pt x="1132299" y="2360834"/>
                  </a:lnTo>
                  <a:lnTo>
                    <a:pt x="1084126" y="2357904"/>
                  </a:lnTo>
                  <a:lnTo>
                    <a:pt x="1036492" y="2353068"/>
                  </a:lnTo>
                  <a:lnTo>
                    <a:pt x="989434" y="2346363"/>
                  </a:lnTo>
                  <a:lnTo>
                    <a:pt x="942991" y="2337827"/>
                  </a:lnTo>
                  <a:lnTo>
                    <a:pt x="897200" y="2327498"/>
                  </a:lnTo>
                  <a:lnTo>
                    <a:pt x="852099" y="2315415"/>
                  </a:lnTo>
                  <a:lnTo>
                    <a:pt x="807728" y="2301615"/>
                  </a:lnTo>
                  <a:lnTo>
                    <a:pt x="764122" y="2286137"/>
                  </a:lnTo>
                  <a:lnTo>
                    <a:pt x="721322" y="2269017"/>
                  </a:lnTo>
                  <a:lnTo>
                    <a:pt x="679364" y="2250295"/>
                  </a:lnTo>
                  <a:lnTo>
                    <a:pt x="638286" y="2230008"/>
                  </a:lnTo>
                  <a:lnTo>
                    <a:pt x="598128" y="2208194"/>
                  </a:lnTo>
                  <a:lnTo>
                    <a:pt x="558926" y="2184891"/>
                  </a:lnTo>
                  <a:lnTo>
                    <a:pt x="520718" y="2160137"/>
                  </a:lnTo>
                  <a:lnTo>
                    <a:pt x="483543" y="2133970"/>
                  </a:lnTo>
                  <a:lnTo>
                    <a:pt x="447439" y="2106429"/>
                  </a:lnTo>
                  <a:lnTo>
                    <a:pt x="412444" y="2077550"/>
                  </a:lnTo>
                  <a:lnTo>
                    <a:pt x="378595" y="2047373"/>
                  </a:lnTo>
                  <a:lnTo>
                    <a:pt x="345932" y="2015934"/>
                  </a:lnTo>
                  <a:lnTo>
                    <a:pt x="314491" y="1983272"/>
                  </a:lnTo>
                  <a:lnTo>
                    <a:pt x="284310" y="1949426"/>
                  </a:lnTo>
                  <a:lnTo>
                    <a:pt x="255429" y="1914432"/>
                  </a:lnTo>
                  <a:lnTo>
                    <a:pt x="227884" y="1878329"/>
                  </a:lnTo>
                  <a:lnTo>
                    <a:pt x="201714" y="1841156"/>
                  </a:lnTo>
                  <a:lnTo>
                    <a:pt x="176958" y="1802949"/>
                  </a:lnTo>
                  <a:lnTo>
                    <a:pt x="153651" y="1763747"/>
                  </a:lnTo>
                  <a:lnTo>
                    <a:pt x="131834" y="1723588"/>
                  </a:lnTo>
                  <a:lnTo>
                    <a:pt x="111544" y="1682509"/>
                  </a:lnTo>
                  <a:lnTo>
                    <a:pt x="92819" y="1640550"/>
                  </a:lnTo>
                  <a:lnTo>
                    <a:pt x="75696" y="1597747"/>
                  </a:lnTo>
                  <a:lnTo>
                    <a:pt x="60215" y="1554139"/>
                  </a:lnTo>
                  <a:lnTo>
                    <a:pt x="46412" y="1509764"/>
                  </a:lnTo>
                  <a:lnTo>
                    <a:pt x="34327" y="1464660"/>
                  </a:lnTo>
                  <a:lnTo>
                    <a:pt x="23996" y="1418864"/>
                  </a:lnTo>
                  <a:lnTo>
                    <a:pt x="15459" y="1372415"/>
                  </a:lnTo>
                  <a:lnTo>
                    <a:pt x="8752" y="1325351"/>
                  </a:lnTo>
                  <a:lnTo>
                    <a:pt x="3915" y="1277709"/>
                  </a:lnTo>
                  <a:lnTo>
                    <a:pt x="985" y="1229528"/>
                  </a:lnTo>
                  <a:lnTo>
                    <a:pt x="0" y="1180845"/>
                  </a:lnTo>
                  <a:lnTo>
                    <a:pt x="1056" y="1130901"/>
                  </a:lnTo>
                  <a:lnTo>
                    <a:pt x="4210" y="1081226"/>
                  </a:lnTo>
                  <a:lnTo>
                    <a:pt x="9437" y="1031882"/>
                  </a:lnTo>
                  <a:lnTo>
                    <a:pt x="16713" y="982929"/>
                  </a:lnTo>
                  <a:lnTo>
                    <a:pt x="26013" y="934426"/>
                  </a:lnTo>
                  <a:lnTo>
                    <a:pt x="37314" y="886436"/>
                  </a:lnTo>
                  <a:lnTo>
                    <a:pt x="50591" y="839018"/>
                  </a:lnTo>
                  <a:lnTo>
                    <a:pt x="65821" y="792232"/>
                  </a:lnTo>
                  <a:lnTo>
                    <a:pt x="82978" y="746140"/>
                  </a:lnTo>
                  <a:lnTo>
                    <a:pt x="102039" y="700802"/>
                  </a:lnTo>
                  <a:lnTo>
                    <a:pt x="122980" y="656278"/>
                  </a:lnTo>
                  <a:lnTo>
                    <a:pt x="145777" y="612629"/>
                  </a:lnTo>
                  <a:lnTo>
                    <a:pt x="170404" y="569915"/>
                  </a:lnTo>
                  <a:lnTo>
                    <a:pt x="196839" y="528196"/>
                  </a:lnTo>
                  <a:lnTo>
                    <a:pt x="225057" y="487534"/>
                  </a:lnTo>
                  <a:lnTo>
                    <a:pt x="255034" y="447989"/>
                  </a:lnTo>
                  <a:lnTo>
                    <a:pt x="286745" y="409621"/>
                  </a:lnTo>
                  <a:lnTo>
                    <a:pt x="320166" y="372490"/>
                  </a:lnTo>
                  <a:lnTo>
                    <a:pt x="561212" y="598931"/>
                  </a:lnTo>
                  <a:lnTo>
                    <a:pt x="529154" y="635020"/>
                  </a:lnTo>
                  <a:lnTo>
                    <a:pt x="499509" y="672404"/>
                  </a:lnTo>
                  <a:lnTo>
                    <a:pt x="472272" y="710982"/>
                  </a:lnTo>
                  <a:lnTo>
                    <a:pt x="447441" y="750653"/>
                  </a:lnTo>
                  <a:lnTo>
                    <a:pt x="425013" y="791315"/>
                  </a:lnTo>
                  <a:lnTo>
                    <a:pt x="404983" y="832867"/>
                  </a:lnTo>
                  <a:lnTo>
                    <a:pt x="387350" y="875208"/>
                  </a:lnTo>
                  <a:lnTo>
                    <a:pt x="372109" y="918235"/>
                  </a:lnTo>
                  <a:lnTo>
                    <a:pt x="359257" y="961847"/>
                  </a:lnTo>
                  <a:lnTo>
                    <a:pt x="348792" y="1005943"/>
                  </a:lnTo>
                  <a:lnTo>
                    <a:pt x="340709" y="1050422"/>
                  </a:lnTo>
                  <a:lnTo>
                    <a:pt x="335006" y="1095181"/>
                  </a:lnTo>
                  <a:lnTo>
                    <a:pt x="331679" y="1140120"/>
                  </a:lnTo>
                  <a:lnTo>
                    <a:pt x="330724" y="1185137"/>
                  </a:lnTo>
                  <a:lnTo>
                    <a:pt x="332140" y="1230130"/>
                  </a:lnTo>
                  <a:lnTo>
                    <a:pt x="335922" y="1274998"/>
                  </a:lnTo>
                  <a:lnTo>
                    <a:pt x="342067" y="1319640"/>
                  </a:lnTo>
                  <a:lnTo>
                    <a:pt x="350571" y="1363953"/>
                  </a:lnTo>
                  <a:lnTo>
                    <a:pt x="361433" y="1407837"/>
                  </a:lnTo>
                  <a:lnTo>
                    <a:pt x="374647" y="1451191"/>
                  </a:lnTo>
                  <a:lnTo>
                    <a:pt x="390211" y="1493911"/>
                  </a:lnTo>
                  <a:lnTo>
                    <a:pt x="408123" y="1535898"/>
                  </a:lnTo>
                  <a:lnTo>
                    <a:pt x="428377" y="1577050"/>
                  </a:lnTo>
                  <a:lnTo>
                    <a:pt x="450972" y="1617264"/>
                  </a:lnTo>
                  <a:lnTo>
                    <a:pt x="475903" y="1656441"/>
                  </a:lnTo>
                  <a:lnTo>
                    <a:pt x="503168" y="1694477"/>
                  </a:lnTo>
                  <a:lnTo>
                    <a:pt x="532763" y="1731272"/>
                  </a:lnTo>
                  <a:lnTo>
                    <a:pt x="564686" y="1766724"/>
                  </a:lnTo>
                  <a:lnTo>
                    <a:pt x="598931" y="1800733"/>
                  </a:lnTo>
                  <a:lnTo>
                    <a:pt x="635020" y="1832778"/>
                  </a:lnTo>
                  <a:lnTo>
                    <a:pt x="672404" y="1862413"/>
                  </a:lnTo>
                  <a:lnTo>
                    <a:pt x="710982" y="1889641"/>
                  </a:lnTo>
                  <a:lnTo>
                    <a:pt x="750653" y="1914465"/>
                  </a:lnTo>
                  <a:lnTo>
                    <a:pt x="791315" y="1936887"/>
                  </a:lnTo>
                  <a:lnTo>
                    <a:pt x="832867" y="1956911"/>
                  </a:lnTo>
                  <a:lnTo>
                    <a:pt x="875208" y="1974541"/>
                  </a:lnTo>
                  <a:lnTo>
                    <a:pt x="918235" y="1989778"/>
                  </a:lnTo>
                  <a:lnTo>
                    <a:pt x="961847" y="2002628"/>
                  </a:lnTo>
                  <a:lnTo>
                    <a:pt x="1005943" y="2013092"/>
                  </a:lnTo>
                  <a:lnTo>
                    <a:pt x="1050422" y="2021173"/>
                  </a:lnTo>
                  <a:lnTo>
                    <a:pt x="1095181" y="2026876"/>
                  </a:lnTo>
                  <a:lnTo>
                    <a:pt x="1140120" y="2030203"/>
                  </a:lnTo>
                  <a:lnTo>
                    <a:pt x="1185137" y="2031157"/>
                  </a:lnTo>
                  <a:lnTo>
                    <a:pt x="1230130" y="2029742"/>
                  </a:lnTo>
                  <a:lnTo>
                    <a:pt x="1274998" y="2025960"/>
                  </a:lnTo>
                  <a:lnTo>
                    <a:pt x="1319640" y="2019815"/>
                  </a:lnTo>
                  <a:lnTo>
                    <a:pt x="1363953" y="2011309"/>
                  </a:lnTo>
                  <a:lnTo>
                    <a:pt x="1407837" y="2000447"/>
                  </a:lnTo>
                  <a:lnTo>
                    <a:pt x="1451191" y="1987231"/>
                  </a:lnTo>
                  <a:lnTo>
                    <a:pt x="1493911" y="1971664"/>
                  </a:lnTo>
                  <a:lnTo>
                    <a:pt x="1535898" y="1953750"/>
                  </a:lnTo>
                  <a:lnTo>
                    <a:pt x="1577050" y="1933492"/>
                  </a:lnTo>
                  <a:lnTo>
                    <a:pt x="1617264" y="1910892"/>
                  </a:lnTo>
                  <a:lnTo>
                    <a:pt x="1656441" y="1885954"/>
                  </a:lnTo>
                  <a:lnTo>
                    <a:pt x="1694477" y="1858682"/>
                  </a:lnTo>
                  <a:lnTo>
                    <a:pt x="1731272" y="1829078"/>
                  </a:lnTo>
                  <a:lnTo>
                    <a:pt x="1766724" y="1797145"/>
                  </a:lnTo>
                  <a:lnTo>
                    <a:pt x="1800732" y="1762886"/>
                  </a:lnTo>
                  <a:lnTo>
                    <a:pt x="1832778" y="1726798"/>
                  </a:lnTo>
                  <a:lnTo>
                    <a:pt x="1862413" y="1689414"/>
                  </a:lnTo>
                  <a:lnTo>
                    <a:pt x="1889641" y="1650836"/>
                  </a:lnTo>
                  <a:lnTo>
                    <a:pt x="1914465" y="1611165"/>
                  </a:lnTo>
                  <a:lnTo>
                    <a:pt x="1936887" y="1570503"/>
                  </a:lnTo>
                  <a:lnTo>
                    <a:pt x="1956912" y="1528951"/>
                  </a:lnTo>
                  <a:lnTo>
                    <a:pt x="1974542" y="1486610"/>
                  </a:lnTo>
                  <a:lnTo>
                    <a:pt x="1989781" y="1443583"/>
                  </a:lnTo>
                  <a:lnTo>
                    <a:pt x="2002632" y="1399971"/>
                  </a:lnTo>
                  <a:lnTo>
                    <a:pt x="2013097" y="1355875"/>
                  </a:lnTo>
                  <a:lnTo>
                    <a:pt x="2021180" y="1311396"/>
                  </a:lnTo>
                  <a:lnTo>
                    <a:pt x="2026885" y="1266637"/>
                  </a:lnTo>
                  <a:lnTo>
                    <a:pt x="2030214" y="1221698"/>
                  </a:lnTo>
                  <a:lnTo>
                    <a:pt x="2031171" y="1176681"/>
                  </a:lnTo>
                  <a:lnTo>
                    <a:pt x="2029759" y="1131688"/>
                  </a:lnTo>
                  <a:lnTo>
                    <a:pt x="2025981" y="1086820"/>
                  </a:lnTo>
                  <a:lnTo>
                    <a:pt x="2019840" y="1042178"/>
                  </a:lnTo>
                  <a:lnTo>
                    <a:pt x="2011340" y="997865"/>
                  </a:lnTo>
                  <a:lnTo>
                    <a:pt x="2000483" y="953981"/>
                  </a:lnTo>
                  <a:lnTo>
                    <a:pt x="1987273" y="910627"/>
                  </a:lnTo>
                  <a:lnTo>
                    <a:pt x="1971713" y="867907"/>
                  </a:lnTo>
                  <a:lnTo>
                    <a:pt x="1953806" y="825920"/>
                  </a:lnTo>
                  <a:lnTo>
                    <a:pt x="1933555" y="784768"/>
                  </a:lnTo>
                  <a:lnTo>
                    <a:pt x="1910964" y="744554"/>
                  </a:lnTo>
                  <a:lnTo>
                    <a:pt x="1886036" y="705377"/>
                  </a:lnTo>
                  <a:lnTo>
                    <a:pt x="1858773" y="667341"/>
                  </a:lnTo>
                  <a:lnTo>
                    <a:pt x="1829180" y="630546"/>
                  </a:lnTo>
                  <a:lnTo>
                    <a:pt x="1797259" y="595094"/>
                  </a:lnTo>
                  <a:lnTo>
                    <a:pt x="1763013" y="561086"/>
                  </a:lnTo>
                  <a:lnTo>
                    <a:pt x="1725765" y="528088"/>
                  </a:lnTo>
                  <a:lnTo>
                    <a:pt x="1686837" y="497471"/>
                  </a:lnTo>
                  <a:lnTo>
                    <a:pt x="1646347" y="469280"/>
                  </a:lnTo>
                  <a:lnTo>
                    <a:pt x="1604410" y="443560"/>
                  </a:lnTo>
                  <a:lnTo>
                    <a:pt x="1561141" y="420356"/>
                  </a:lnTo>
                  <a:lnTo>
                    <a:pt x="1516657" y="399713"/>
                  </a:lnTo>
                  <a:lnTo>
                    <a:pt x="1471074" y="381676"/>
                  </a:lnTo>
                  <a:lnTo>
                    <a:pt x="1424507" y="366290"/>
                  </a:lnTo>
                  <a:lnTo>
                    <a:pt x="1377072" y="353601"/>
                  </a:lnTo>
                  <a:lnTo>
                    <a:pt x="1328886" y="343652"/>
                  </a:lnTo>
                  <a:lnTo>
                    <a:pt x="1280063" y="336491"/>
                  </a:lnTo>
                  <a:lnTo>
                    <a:pt x="1230720" y="332161"/>
                  </a:lnTo>
                  <a:lnTo>
                    <a:pt x="1180973" y="330707"/>
                  </a:lnTo>
                  <a:lnTo>
                    <a:pt x="1180973" y="0"/>
                  </a:lnTo>
                  <a:close/>
                </a:path>
              </a:pathLst>
            </a:custGeom>
            <a:ln w="9143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73008" y="1958720"/>
              <a:ext cx="861060" cy="599440"/>
            </a:xfrm>
            <a:custGeom>
              <a:avLst/>
              <a:gdLst/>
              <a:ahLst/>
              <a:cxnLst/>
              <a:rect l="l" t="t" r="r" b="b"/>
              <a:pathLst>
                <a:path w="861059" h="599439">
                  <a:moveTo>
                    <a:pt x="860806" y="0"/>
                  </a:moveTo>
                  <a:lnTo>
                    <a:pt x="812021" y="1007"/>
                  </a:lnTo>
                  <a:lnTo>
                    <a:pt x="763507" y="4014"/>
                  </a:lnTo>
                  <a:lnTo>
                    <a:pt x="715320" y="8995"/>
                  </a:lnTo>
                  <a:lnTo>
                    <a:pt x="667516" y="15927"/>
                  </a:lnTo>
                  <a:lnTo>
                    <a:pt x="620148" y="24786"/>
                  </a:lnTo>
                  <a:lnTo>
                    <a:pt x="573275" y="35548"/>
                  </a:lnTo>
                  <a:lnTo>
                    <a:pt x="526950" y="48188"/>
                  </a:lnTo>
                  <a:lnTo>
                    <a:pt x="481230" y="62683"/>
                  </a:lnTo>
                  <a:lnTo>
                    <a:pt x="436170" y="79008"/>
                  </a:lnTo>
                  <a:lnTo>
                    <a:pt x="391826" y="97139"/>
                  </a:lnTo>
                  <a:lnTo>
                    <a:pt x="348254" y="117052"/>
                  </a:lnTo>
                  <a:lnTo>
                    <a:pt x="305509" y="138723"/>
                  </a:lnTo>
                  <a:lnTo>
                    <a:pt x="263646" y="162128"/>
                  </a:lnTo>
                  <a:lnTo>
                    <a:pt x="222722" y="187243"/>
                  </a:lnTo>
                  <a:lnTo>
                    <a:pt x="182792" y="214044"/>
                  </a:lnTo>
                  <a:lnTo>
                    <a:pt x="143912" y="242507"/>
                  </a:lnTo>
                  <a:lnTo>
                    <a:pt x="106137" y="272606"/>
                  </a:lnTo>
                  <a:lnTo>
                    <a:pt x="69523" y="304320"/>
                  </a:lnTo>
                  <a:lnTo>
                    <a:pt x="34125" y="337623"/>
                  </a:lnTo>
                  <a:lnTo>
                    <a:pt x="0" y="372490"/>
                  </a:lnTo>
                  <a:lnTo>
                    <a:pt x="241046" y="598931"/>
                  </a:lnTo>
                  <a:lnTo>
                    <a:pt x="276426" y="563390"/>
                  </a:lnTo>
                  <a:lnTo>
                    <a:pt x="313638" y="530169"/>
                  </a:lnTo>
                  <a:lnTo>
                    <a:pt x="352566" y="499319"/>
                  </a:lnTo>
                  <a:lnTo>
                    <a:pt x="393094" y="470889"/>
                  </a:lnTo>
                  <a:lnTo>
                    <a:pt x="435105" y="444929"/>
                  </a:lnTo>
                  <a:lnTo>
                    <a:pt x="478483" y="421490"/>
                  </a:lnTo>
                  <a:lnTo>
                    <a:pt x="523113" y="400621"/>
                  </a:lnTo>
                  <a:lnTo>
                    <a:pt x="568877" y="382372"/>
                  </a:lnTo>
                  <a:lnTo>
                    <a:pt x="615661" y="366794"/>
                  </a:lnTo>
                  <a:lnTo>
                    <a:pt x="663348" y="353936"/>
                  </a:lnTo>
                  <a:lnTo>
                    <a:pt x="711822" y="343849"/>
                  </a:lnTo>
                  <a:lnTo>
                    <a:pt x="760967" y="336581"/>
                  </a:lnTo>
                  <a:lnTo>
                    <a:pt x="810667" y="332184"/>
                  </a:lnTo>
                  <a:lnTo>
                    <a:pt x="860806" y="330707"/>
                  </a:lnTo>
                  <a:lnTo>
                    <a:pt x="860806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73008" y="1958720"/>
              <a:ext cx="861060" cy="599440"/>
            </a:xfrm>
            <a:custGeom>
              <a:avLst/>
              <a:gdLst/>
              <a:ahLst/>
              <a:cxnLst/>
              <a:rect l="l" t="t" r="r" b="b"/>
              <a:pathLst>
                <a:path w="861059" h="599439">
                  <a:moveTo>
                    <a:pt x="0" y="372490"/>
                  </a:moveTo>
                  <a:lnTo>
                    <a:pt x="34125" y="337623"/>
                  </a:lnTo>
                  <a:lnTo>
                    <a:pt x="69523" y="304320"/>
                  </a:lnTo>
                  <a:lnTo>
                    <a:pt x="106137" y="272606"/>
                  </a:lnTo>
                  <a:lnTo>
                    <a:pt x="143912" y="242507"/>
                  </a:lnTo>
                  <a:lnTo>
                    <a:pt x="182792" y="214044"/>
                  </a:lnTo>
                  <a:lnTo>
                    <a:pt x="222722" y="187243"/>
                  </a:lnTo>
                  <a:lnTo>
                    <a:pt x="263646" y="162128"/>
                  </a:lnTo>
                  <a:lnTo>
                    <a:pt x="305509" y="138723"/>
                  </a:lnTo>
                  <a:lnTo>
                    <a:pt x="348254" y="117052"/>
                  </a:lnTo>
                  <a:lnTo>
                    <a:pt x="391826" y="97139"/>
                  </a:lnTo>
                  <a:lnTo>
                    <a:pt x="436170" y="79008"/>
                  </a:lnTo>
                  <a:lnTo>
                    <a:pt x="481230" y="62683"/>
                  </a:lnTo>
                  <a:lnTo>
                    <a:pt x="526950" y="48188"/>
                  </a:lnTo>
                  <a:lnTo>
                    <a:pt x="573275" y="35548"/>
                  </a:lnTo>
                  <a:lnTo>
                    <a:pt x="620148" y="24786"/>
                  </a:lnTo>
                  <a:lnTo>
                    <a:pt x="667516" y="15927"/>
                  </a:lnTo>
                  <a:lnTo>
                    <a:pt x="715320" y="8995"/>
                  </a:lnTo>
                  <a:lnTo>
                    <a:pt x="763507" y="4014"/>
                  </a:lnTo>
                  <a:lnTo>
                    <a:pt x="812021" y="1007"/>
                  </a:lnTo>
                  <a:lnTo>
                    <a:pt x="860806" y="0"/>
                  </a:lnTo>
                  <a:lnTo>
                    <a:pt x="860806" y="330707"/>
                  </a:lnTo>
                  <a:lnTo>
                    <a:pt x="810667" y="332184"/>
                  </a:lnTo>
                  <a:lnTo>
                    <a:pt x="760967" y="336581"/>
                  </a:lnTo>
                  <a:lnTo>
                    <a:pt x="711822" y="343849"/>
                  </a:lnTo>
                  <a:lnTo>
                    <a:pt x="663348" y="353936"/>
                  </a:lnTo>
                  <a:lnTo>
                    <a:pt x="615661" y="366794"/>
                  </a:lnTo>
                  <a:lnTo>
                    <a:pt x="568877" y="382372"/>
                  </a:lnTo>
                  <a:lnTo>
                    <a:pt x="523113" y="400621"/>
                  </a:lnTo>
                  <a:lnTo>
                    <a:pt x="478483" y="421490"/>
                  </a:lnTo>
                  <a:lnTo>
                    <a:pt x="435105" y="444929"/>
                  </a:lnTo>
                  <a:lnTo>
                    <a:pt x="393094" y="470889"/>
                  </a:lnTo>
                  <a:lnTo>
                    <a:pt x="352566" y="499319"/>
                  </a:lnTo>
                  <a:lnTo>
                    <a:pt x="313638" y="530169"/>
                  </a:lnTo>
                  <a:lnTo>
                    <a:pt x="276426" y="563390"/>
                  </a:lnTo>
                  <a:lnTo>
                    <a:pt x="241046" y="598931"/>
                  </a:lnTo>
                  <a:lnTo>
                    <a:pt x="0" y="372490"/>
                  </a:lnTo>
                  <a:close/>
                </a:path>
              </a:pathLst>
            </a:custGeom>
            <a:ln w="9144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883654" y="1095222"/>
            <a:ext cx="2910205" cy="71310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19"/>
              </a:spcBef>
            </a:pP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CSAT</a:t>
            </a:r>
            <a:endParaRPr sz="1400">
              <a:latin typeface="Arial Black"/>
              <a:cs typeface="Arial Black"/>
            </a:endParaRPr>
          </a:p>
          <a:p>
            <a:pPr marL="12700" marR="5080" algn="ctr">
              <a:lnSpc>
                <a:spcPts val="1810"/>
              </a:lnSpc>
              <a:spcBef>
                <a:spcPts val="70"/>
              </a:spcBef>
            </a:pP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общее</a:t>
            </a:r>
            <a:r>
              <a:rPr sz="14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впечатление,</a:t>
            </a:r>
            <a:r>
              <a:rPr sz="14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уровень удовлетворённости</a:t>
            </a:r>
            <a:endParaRPr sz="1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Метрики</a:t>
            </a:r>
            <a:r>
              <a:rPr spc="-45" dirty="0"/>
              <a:t> </a:t>
            </a:r>
            <a:r>
              <a:rPr spc="-25" dirty="0"/>
              <a:t>клиентского</a:t>
            </a:r>
            <a:r>
              <a:rPr spc="-30" dirty="0"/>
              <a:t> </a:t>
            </a:r>
            <a:r>
              <a:rPr spc="-10" dirty="0"/>
              <a:t>опыта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2172" y="6161023"/>
            <a:ext cx="1087437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Вопрос:</a:t>
            </a:r>
            <a:r>
              <a:rPr sz="1400" spc="-10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latin typeface="Arial Black"/>
                <a:cs typeface="Arial Black"/>
              </a:rPr>
              <a:t>Оцените,</a:t>
            </a:r>
            <a:r>
              <a:rPr sz="1400" spc="-8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в</a:t>
            </a:r>
            <a:r>
              <a:rPr sz="1400" spc="-60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какой</a:t>
            </a:r>
            <a:r>
              <a:rPr sz="1400" spc="-75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степени</a:t>
            </a:r>
            <a:r>
              <a:rPr sz="1400" spc="-6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вы</a:t>
            </a:r>
            <a:r>
              <a:rPr sz="1400" spc="-5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удовлетворены</a:t>
            </a:r>
            <a:r>
              <a:rPr sz="1400" spc="-80" dirty="0">
                <a:latin typeface="Arial Black"/>
                <a:cs typeface="Arial Black"/>
              </a:rPr>
              <a:t> </a:t>
            </a:r>
            <a:r>
              <a:rPr sz="1400" spc="-40" dirty="0">
                <a:latin typeface="Arial Black"/>
                <a:cs typeface="Arial Black"/>
              </a:rPr>
              <a:t>следующими</a:t>
            </a:r>
            <a:r>
              <a:rPr sz="1400" spc="-100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аспектами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 Black"/>
                <a:cs typeface="Arial Black"/>
              </a:rPr>
              <a:t>Поставьте</a:t>
            </a:r>
            <a:r>
              <a:rPr sz="1400" spc="-80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оценку</a:t>
            </a:r>
            <a:r>
              <a:rPr sz="1400" spc="-60" dirty="0">
                <a:latin typeface="Arial Black"/>
                <a:cs typeface="Arial Black"/>
              </a:rPr>
              <a:t> </a:t>
            </a:r>
            <a:r>
              <a:rPr sz="1400" spc="50" dirty="0">
                <a:latin typeface="Arial Black"/>
                <a:cs typeface="Arial Black"/>
              </a:rPr>
              <a:t>от</a:t>
            </a:r>
            <a:r>
              <a:rPr sz="1400" spc="-55" dirty="0">
                <a:latin typeface="Arial Black"/>
                <a:cs typeface="Arial Black"/>
              </a:rPr>
              <a:t> </a:t>
            </a:r>
            <a:r>
              <a:rPr sz="1400" spc="-275" dirty="0">
                <a:latin typeface="Arial Black"/>
                <a:cs typeface="Arial Black"/>
              </a:rPr>
              <a:t>1</a:t>
            </a:r>
            <a:r>
              <a:rPr sz="1400" spc="-50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до</a:t>
            </a:r>
            <a:r>
              <a:rPr sz="1400" spc="-60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5,</a:t>
            </a:r>
            <a:r>
              <a:rPr sz="1400" spc="-4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где</a:t>
            </a:r>
            <a:r>
              <a:rPr sz="1400" spc="-6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"1"-</a:t>
            </a:r>
            <a:r>
              <a:rPr sz="1400" spc="-50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совсем</a:t>
            </a:r>
            <a:r>
              <a:rPr sz="1400" spc="-70" dirty="0">
                <a:latin typeface="Arial Black"/>
                <a:cs typeface="Arial Black"/>
              </a:rPr>
              <a:t> </a:t>
            </a:r>
            <a:r>
              <a:rPr sz="1400" spc="-50" dirty="0">
                <a:latin typeface="Arial Black"/>
                <a:cs typeface="Arial Black"/>
              </a:rPr>
              <a:t>не</a:t>
            </a:r>
            <a:r>
              <a:rPr sz="1400" spc="-40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удовлетворен</a:t>
            </a:r>
            <a:r>
              <a:rPr sz="1400" spc="-80" dirty="0">
                <a:latin typeface="Arial Black"/>
                <a:cs typeface="Arial Black"/>
              </a:rPr>
              <a:t> </a:t>
            </a:r>
            <a:r>
              <a:rPr sz="1400" spc="150" dirty="0">
                <a:latin typeface="Arial Black"/>
                <a:cs typeface="Arial Black"/>
              </a:rPr>
              <a:t>(-</a:t>
            </a:r>
            <a:r>
              <a:rPr sz="1400" dirty="0">
                <a:latin typeface="Arial Black"/>
                <a:cs typeface="Arial Black"/>
              </a:rPr>
              <a:t>а),</a:t>
            </a:r>
            <a:r>
              <a:rPr sz="1400" spc="-70" dirty="0">
                <a:latin typeface="Arial Black"/>
                <a:cs typeface="Arial Black"/>
              </a:rPr>
              <a:t> </a:t>
            </a:r>
            <a:r>
              <a:rPr sz="1400" spc="100" dirty="0">
                <a:latin typeface="Arial Black"/>
                <a:cs typeface="Arial Black"/>
              </a:rPr>
              <a:t>"5"-</a:t>
            </a:r>
            <a:r>
              <a:rPr sz="1400" spc="-5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всё</a:t>
            </a:r>
            <a:r>
              <a:rPr sz="1400" spc="-45" dirty="0">
                <a:latin typeface="Arial Black"/>
                <a:cs typeface="Arial Black"/>
              </a:rPr>
              <a:t> </a:t>
            </a:r>
            <a:r>
              <a:rPr sz="1400" spc="-35" dirty="0">
                <a:latin typeface="Arial Black"/>
                <a:cs typeface="Arial Black"/>
              </a:rPr>
              <a:t>отлично,</a:t>
            </a:r>
            <a:r>
              <a:rPr sz="1400" spc="-95" dirty="0">
                <a:latin typeface="Arial Black"/>
                <a:cs typeface="Arial Black"/>
              </a:rPr>
              <a:t> </a:t>
            </a:r>
            <a:r>
              <a:rPr sz="1400" spc="-30" dirty="0">
                <a:latin typeface="Arial Black"/>
                <a:cs typeface="Arial Black"/>
              </a:rPr>
              <a:t>полностью</a:t>
            </a:r>
            <a:r>
              <a:rPr sz="1400" spc="-90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удовлетворен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145" dirty="0">
                <a:latin typeface="Arial Black"/>
                <a:cs typeface="Arial Black"/>
              </a:rPr>
              <a:t>(-</a:t>
            </a:r>
            <a:r>
              <a:rPr sz="1400" spc="-25" dirty="0">
                <a:latin typeface="Arial Black"/>
                <a:cs typeface="Arial Black"/>
              </a:rPr>
              <a:t>а)</a:t>
            </a:r>
            <a:endParaRPr sz="1400">
              <a:latin typeface="Arial Black"/>
              <a:cs typeface="Arial Black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753375"/>
              </p:ext>
            </p:extLst>
          </p:nvPr>
        </p:nvGraphicFramePr>
        <p:xfrm>
          <a:off x="785494" y="1299844"/>
          <a:ext cx="3457575" cy="4735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593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200" spc="-20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Направление</a:t>
                      </a:r>
                      <a:r>
                        <a:rPr sz="1200" spc="-8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200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200" spc="-40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200" spc="-10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аспекты</a:t>
                      </a:r>
                      <a:endParaRPr sz="1200">
                        <a:latin typeface="Arial Black"/>
                        <a:cs typeface="Arial Black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08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Среда</a:t>
                      </a:r>
                      <a:r>
                        <a:rPr sz="1200" spc="45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200" spc="-1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работы</a:t>
                      </a:r>
                      <a:endParaRPr sz="1200">
                        <a:latin typeface="Arial Black"/>
                        <a:cs typeface="Arial Black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50" spc="-10" dirty="0">
                          <a:latin typeface="Arial Black"/>
                          <a:cs typeface="Arial Black"/>
                        </a:rPr>
                        <a:t>Площадка</a:t>
                      </a:r>
                      <a:r>
                        <a:rPr sz="1050" spc="-6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рабочие</a:t>
                      </a:r>
                      <a:r>
                        <a:rPr sz="1050" spc="-7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условия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20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Рабочие</a:t>
                      </a:r>
                      <a:r>
                        <a:rPr sz="1200" spc="-105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200" spc="-1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ресурсы</a:t>
                      </a:r>
                      <a:endParaRPr sz="1200">
                        <a:latin typeface="Arial Black"/>
                        <a:cs typeface="Arial Black"/>
                      </a:endParaRPr>
                    </a:p>
                    <a:p>
                      <a:pPr marL="45720" marR="263525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050" dirty="0">
                          <a:latin typeface="Arial Black"/>
                          <a:cs typeface="Arial Black"/>
                        </a:rPr>
                        <a:t>Удобство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50" spc="3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стабильность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платформы</a:t>
                      </a:r>
                      <a:r>
                        <a:rPr sz="1050" spc="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LXP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для</a:t>
                      </a:r>
                      <a:r>
                        <a:rPr sz="1050" spc="-6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работы;</a:t>
                      </a:r>
                      <a:endParaRPr sz="1050">
                        <a:latin typeface="Arial Black"/>
                        <a:cs typeface="Arial Black"/>
                      </a:endParaRPr>
                    </a:p>
                    <a:p>
                      <a:pPr marL="45720" marR="290830">
                        <a:lnSpc>
                          <a:spcPct val="100000"/>
                        </a:lnSpc>
                      </a:pPr>
                      <a:r>
                        <a:rPr sz="1050" spc="-30" dirty="0">
                          <a:latin typeface="Arial Black"/>
                          <a:cs typeface="Arial Black"/>
                        </a:rPr>
                        <a:t>Наличие</a:t>
                      </a:r>
                      <a:r>
                        <a:rPr sz="1050" spc="-3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необходимого</a:t>
                      </a:r>
                      <a:r>
                        <a:rPr sz="1050" spc="-4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оборудования</a:t>
                      </a:r>
                      <a:r>
                        <a:rPr sz="1050" spc="-3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50" dirty="0">
                          <a:latin typeface="Arial Black"/>
                          <a:cs typeface="Arial Black"/>
                        </a:rPr>
                        <a:t>и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программного</a:t>
                      </a:r>
                      <a:r>
                        <a:rPr sz="1050" spc="-3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обеспечения</a:t>
                      </a:r>
                      <a:r>
                        <a:rPr sz="1050" spc="-4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30" dirty="0">
                          <a:latin typeface="Arial Black"/>
                          <a:cs typeface="Arial Black"/>
                        </a:rPr>
                        <a:t>для</a:t>
                      </a:r>
                      <a:r>
                        <a:rPr sz="1050" spc="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работы</a:t>
                      </a:r>
                      <a:r>
                        <a:rPr sz="1050" spc="-4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50" dirty="0">
                          <a:latin typeface="Arial Black"/>
                          <a:cs typeface="Arial Black"/>
                        </a:rPr>
                        <a:t>и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обучения;</a:t>
                      </a:r>
                      <a:r>
                        <a:rPr sz="1050" spc="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Оперативность</a:t>
                      </a:r>
                      <a:r>
                        <a:rPr sz="1050" spc="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решения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технических</a:t>
                      </a:r>
                      <a:r>
                        <a:rPr sz="1050" spc="-4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проблем</a:t>
                      </a:r>
                      <a:r>
                        <a:rPr sz="1050" spc="-4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запросов</a:t>
                      </a:r>
                      <a:r>
                        <a:rPr sz="1050" spc="-4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на платформе</a:t>
                      </a:r>
                      <a:r>
                        <a:rPr sz="1050" spc="-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LXP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442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 dirty="0" err="1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Активности</a:t>
                      </a:r>
                      <a:r>
                        <a:rPr sz="1200" spc="245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ru-RU" sz="1200" spc="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Колледжа</a:t>
                      </a:r>
                      <a:endParaRPr sz="1200" spc="0" dirty="0">
                        <a:latin typeface="Arial Black"/>
                        <a:cs typeface="Arial Black"/>
                      </a:endParaRPr>
                    </a:p>
                    <a:p>
                      <a:pPr marL="45720" marR="80645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sz="1050" spc="-35" dirty="0">
                          <a:latin typeface="Arial Black"/>
                          <a:cs typeface="Arial Black"/>
                        </a:rPr>
                        <a:t>Неформальные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мероприятия</a:t>
                      </a:r>
                      <a:r>
                        <a:rPr sz="1050" spc="-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(корпоративы,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тимбилдинги</a:t>
                      </a:r>
                      <a:r>
                        <a:rPr sz="1050" spc="-7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50" spc="-4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т.п.);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050" spc="-10" dirty="0">
                          <a:latin typeface="Arial Black"/>
                          <a:cs typeface="Arial Black"/>
                        </a:rPr>
                        <a:t>Возможности</a:t>
                      </a:r>
                      <a:r>
                        <a:rPr sz="1050" spc="-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внедрения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 творчества</a:t>
                      </a:r>
                      <a:r>
                        <a:rPr sz="1050" spc="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50" dirty="0">
                          <a:latin typeface="Arial Black"/>
                          <a:cs typeface="Arial Black"/>
                        </a:rPr>
                        <a:t>и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050" spc="-10" dirty="0">
                          <a:latin typeface="Arial Black"/>
                          <a:cs typeface="Arial Black"/>
                        </a:rPr>
                        <a:t>инноваций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 spc="-1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Комьюнити</a:t>
                      </a:r>
                      <a:endParaRPr sz="1200" dirty="0">
                        <a:latin typeface="Arial Black"/>
                        <a:cs typeface="Arial Black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45720" marR="1205230">
                        <a:lnSpc>
                          <a:spcPct val="100000"/>
                        </a:lnSpc>
                      </a:pPr>
                      <a:r>
                        <a:rPr sz="1050" spc="-10" dirty="0">
                          <a:latin typeface="Arial Black"/>
                          <a:cs typeface="Arial Black"/>
                        </a:rPr>
                        <a:t>Выстроенная</a:t>
                      </a:r>
                      <a:r>
                        <a:rPr sz="1050" spc="-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коммуникация; </a:t>
                      </a:r>
                      <a:r>
                        <a:rPr sz="1050" spc="-30" dirty="0">
                          <a:latin typeface="Arial Black"/>
                          <a:cs typeface="Arial Black"/>
                        </a:rPr>
                        <a:t>Психологический</a:t>
                      </a:r>
                      <a:r>
                        <a:rPr sz="1050" spc="6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комфорт;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  <a:p>
                      <a:pPr marL="45720" marR="36830">
                        <a:lnSpc>
                          <a:spcPct val="100000"/>
                        </a:lnSpc>
                        <a:tabLst>
                          <a:tab pos="1446530" algn="l"/>
                          <a:tab pos="3321050" algn="l"/>
                        </a:tabLst>
                      </a:pPr>
                      <a:r>
                        <a:rPr sz="1050" spc="-10" dirty="0">
                          <a:latin typeface="Arial Black"/>
                          <a:cs typeface="Arial Black"/>
                        </a:rPr>
                        <a:t>Возможности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	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профессионального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	</a:t>
                      </a:r>
                      <a:r>
                        <a:rPr sz="1050" spc="-60" dirty="0">
                          <a:latin typeface="Arial Black"/>
                          <a:cs typeface="Arial Black"/>
                        </a:rPr>
                        <a:t>и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личностного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развития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7897368" y="5510784"/>
            <a:ext cx="2234565" cy="175260"/>
          </a:xfrm>
          <a:custGeom>
            <a:avLst/>
            <a:gdLst/>
            <a:ahLst/>
            <a:cxnLst/>
            <a:rect l="l" t="t" r="r" b="b"/>
            <a:pathLst>
              <a:path w="2234565" h="175260">
                <a:moveTo>
                  <a:pt x="2234183" y="0"/>
                </a:moveTo>
                <a:lnTo>
                  <a:pt x="0" y="0"/>
                </a:lnTo>
                <a:lnTo>
                  <a:pt x="0" y="175259"/>
                </a:lnTo>
                <a:lnTo>
                  <a:pt x="2234183" y="175259"/>
                </a:lnTo>
                <a:lnTo>
                  <a:pt x="2234183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97368" y="5090159"/>
            <a:ext cx="2289175" cy="175260"/>
          </a:xfrm>
          <a:custGeom>
            <a:avLst/>
            <a:gdLst/>
            <a:ahLst/>
            <a:cxnLst/>
            <a:rect l="l" t="t" r="r" b="b"/>
            <a:pathLst>
              <a:path w="2289175" h="175260">
                <a:moveTo>
                  <a:pt x="2289048" y="0"/>
                </a:moveTo>
                <a:lnTo>
                  <a:pt x="0" y="0"/>
                </a:lnTo>
                <a:lnTo>
                  <a:pt x="0" y="175259"/>
                </a:lnTo>
                <a:lnTo>
                  <a:pt x="2289048" y="175259"/>
                </a:lnTo>
                <a:lnTo>
                  <a:pt x="2289048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97368" y="4668011"/>
            <a:ext cx="2344420" cy="175260"/>
          </a:xfrm>
          <a:custGeom>
            <a:avLst/>
            <a:gdLst/>
            <a:ahLst/>
            <a:cxnLst/>
            <a:rect l="l" t="t" r="r" b="b"/>
            <a:pathLst>
              <a:path w="2344420" h="175260">
                <a:moveTo>
                  <a:pt x="2343911" y="0"/>
                </a:moveTo>
                <a:lnTo>
                  <a:pt x="0" y="0"/>
                </a:lnTo>
                <a:lnTo>
                  <a:pt x="0" y="175260"/>
                </a:lnTo>
                <a:lnTo>
                  <a:pt x="2343911" y="175260"/>
                </a:lnTo>
                <a:lnTo>
                  <a:pt x="2343911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97368" y="4247388"/>
            <a:ext cx="2344420" cy="175260"/>
          </a:xfrm>
          <a:custGeom>
            <a:avLst/>
            <a:gdLst/>
            <a:ahLst/>
            <a:cxnLst/>
            <a:rect l="l" t="t" r="r" b="b"/>
            <a:pathLst>
              <a:path w="2344420" h="175260">
                <a:moveTo>
                  <a:pt x="2343911" y="0"/>
                </a:moveTo>
                <a:lnTo>
                  <a:pt x="0" y="0"/>
                </a:lnTo>
                <a:lnTo>
                  <a:pt x="0" y="175260"/>
                </a:lnTo>
                <a:lnTo>
                  <a:pt x="2343911" y="175260"/>
                </a:lnTo>
                <a:lnTo>
                  <a:pt x="2343911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97368" y="3826764"/>
            <a:ext cx="2344420" cy="175260"/>
          </a:xfrm>
          <a:custGeom>
            <a:avLst/>
            <a:gdLst/>
            <a:ahLst/>
            <a:cxnLst/>
            <a:rect l="l" t="t" r="r" b="b"/>
            <a:pathLst>
              <a:path w="2344420" h="175260">
                <a:moveTo>
                  <a:pt x="2343911" y="0"/>
                </a:moveTo>
                <a:lnTo>
                  <a:pt x="0" y="0"/>
                </a:lnTo>
                <a:lnTo>
                  <a:pt x="0" y="175260"/>
                </a:lnTo>
                <a:lnTo>
                  <a:pt x="2343911" y="175260"/>
                </a:lnTo>
                <a:lnTo>
                  <a:pt x="2343911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97368" y="3404615"/>
            <a:ext cx="2506980" cy="175260"/>
          </a:xfrm>
          <a:custGeom>
            <a:avLst/>
            <a:gdLst/>
            <a:ahLst/>
            <a:cxnLst/>
            <a:rect l="l" t="t" r="r" b="b"/>
            <a:pathLst>
              <a:path w="2506979" h="175260">
                <a:moveTo>
                  <a:pt x="2506979" y="0"/>
                </a:moveTo>
                <a:lnTo>
                  <a:pt x="0" y="0"/>
                </a:lnTo>
                <a:lnTo>
                  <a:pt x="0" y="175260"/>
                </a:lnTo>
                <a:lnTo>
                  <a:pt x="2506979" y="175260"/>
                </a:lnTo>
                <a:lnTo>
                  <a:pt x="2506979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97368" y="2983992"/>
            <a:ext cx="2506980" cy="175260"/>
          </a:xfrm>
          <a:custGeom>
            <a:avLst/>
            <a:gdLst/>
            <a:ahLst/>
            <a:cxnLst/>
            <a:rect l="l" t="t" r="r" b="b"/>
            <a:pathLst>
              <a:path w="2506979" h="175260">
                <a:moveTo>
                  <a:pt x="2506979" y="0"/>
                </a:moveTo>
                <a:lnTo>
                  <a:pt x="0" y="0"/>
                </a:lnTo>
                <a:lnTo>
                  <a:pt x="0" y="175260"/>
                </a:lnTo>
                <a:lnTo>
                  <a:pt x="2506979" y="175260"/>
                </a:lnTo>
                <a:lnTo>
                  <a:pt x="2506979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97368" y="2563367"/>
            <a:ext cx="2506980" cy="175260"/>
          </a:xfrm>
          <a:custGeom>
            <a:avLst/>
            <a:gdLst/>
            <a:ahLst/>
            <a:cxnLst/>
            <a:rect l="l" t="t" r="r" b="b"/>
            <a:pathLst>
              <a:path w="2506979" h="175260">
                <a:moveTo>
                  <a:pt x="2506979" y="0"/>
                </a:moveTo>
                <a:lnTo>
                  <a:pt x="0" y="0"/>
                </a:lnTo>
                <a:lnTo>
                  <a:pt x="0" y="175260"/>
                </a:lnTo>
                <a:lnTo>
                  <a:pt x="2506979" y="175260"/>
                </a:lnTo>
                <a:lnTo>
                  <a:pt x="2506979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97368" y="2141220"/>
            <a:ext cx="2670175" cy="175260"/>
          </a:xfrm>
          <a:custGeom>
            <a:avLst/>
            <a:gdLst/>
            <a:ahLst/>
            <a:cxnLst/>
            <a:rect l="l" t="t" r="r" b="b"/>
            <a:pathLst>
              <a:path w="2670175" h="175260">
                <a:moveTo>
                  <a:pt x="2670048" y="0"/>
                </a:moveTo>
                <a:lnTo>
                  <a:pt x="0" y="0"/>
                </a:lnTo>
                <a:lnTo>
                  <a:pt x="0" y="175259"/>
                </a:lnTo>
                <a:lnTo>
                  <a:pt x="2670048" y="175259"/>
                </a:lnTo>
                <a:lnTo>
                  <a:pt x="2670048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7892795" y="2014727"/>
          <a:ext cx="3270250" cy="3787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370">
                <a:tc>
                  <a:txBody>
                    <a:bodyPr/>
                    <a:lstStyle/>
                    <a:p>
                      <a:pPr marR="203835" algn="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4,9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86995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R="367030" algn="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4,6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87630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R="367030" algn="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4,6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88265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R="367030" algn="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4,6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87630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R="534035" algn="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4,3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87630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R="534035" algn="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4,3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88265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R="533400" algn="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4,3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87630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R="585470" algn="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4,2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88265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R="683895" algn="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4,1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88900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4600194" y="1375713"/>
            <a:ext cx="5355590" cy="437451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46990" algn="ctr">
              <a:lnSpc>
                <a:spcPct val="100000"/>
              </a:lnSpc>
              <a:spcBef>
                <a:spcPts val="215"/>
              </a:spcBef>
            </a:pP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CSI</a:t>
            </a:r>
            <a:endParaRPr sz="1400">
              <a:latin typeface="Arial Black"/>
              <a:cs typeface="Arial Black"/>
            </a:endParaRPr>
          </a:p>
          <a:p>
            <a:pPr marL="45720" algn="ctr">
              <a:lnSpc>
                <a:spcPct val="100000"/>
              </a:lnSpc>
              <a:spcBef>
                <a:spcPts val="120"/>
              </a:spcBef>
            </a:pP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индекс</a:t>
            </a:r>
            <a:r>
              <a:rPr sz="14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удовлетворенности</a:t>
            </a:r>
            <a:r>
              <a:rPr sz="14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конкретными</a:t>
            </a:r>
            <a:r>
              <a:rPr sz="14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аспектами</a:t>
            </a:r>
            <a:endParaRPr sz="1400">
              <a:latin typeface="Arial Black"/>
              <a:cs typeface="Arial Black"/>
            </a:endParaRPr>
          </a:p>
          <a:p>
            <a:pPr marL="412115" marR="2172335" indent="660400">
              <a:lnSpc>
                <a:spcPct val="222600"/>
              </a:lnSpc>
              <a:spcBef>
                <a:spcPts val="790"/>
              </a:spcBef>
            </a:pP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Площадка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рабочие условия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Возможности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внедрения</a:t>
            </a:r>
            <a:r>
              <a:rPr sz="1000" b="1" i="1" spc="-4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dirty="0">
                <a:solidFill>
                  <a:srgbClr val="1E1E1E"/>
                </a:solidFill>
                <a:latin typeface="Verdana"/>
                <a:cs typeface="Verdana"/>
              </a:rPr>
              <a:t>творчества</a:t>
            </a:r>
            <a:r>
              <a:rPr sz="1000" b="1" i="1" spc="-5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endParaRPr sz="1000">
              <a:latin typeface="Verdana"/>
              <a:cs typeface="Verdana"/>
            </a:endParaRPr>
          </a:p>
          <a:p>
            <a:pPr marL="1410335">
              <a:lnSpc>
                <a:spcPct val="100000"/>
              </a:lnSpc>
              <a:spcBef>
                <a:spcPts val="95"/>
              </a:spcBef>
            </a:pP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инноваций</a:t>
            </a:r>
            <a:endParaRPr sz="1000">
              <a:latin typeface="Verdana"/>
              <a:cs typeface="Verdana"/>
            </a:endParaRPr>
          </a:p>
          <a:p>
            <a:pPr marL="1083945" marR="2172335" indent="-497205">
              <a:lnSpc>
                <a:spcPct val="108000"/>
              </a:lnSpc>
              <a:spcBef>
                <a:spcPts val="725"/>
              </a:spcBef>
            </a:pP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Возможности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профессионального</a:t>
            </a:r>
            <a:r>
              <a:rPr sz="1000" b="1" i="1" spc="-2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и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личностного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развития</a:t>
            </a:r>
            <a:endParaRPr sz="1000">
              <a:latin typeface="Verdana"/>
              <a:cs typeface="Verdana"/>
            </a:endParaRPr>
          </a:p>
          <a:p>
            <a:pPr marL="12700" marR="2173605" indent="1237615" algn="r">
              <a:lnSpc>
                <a:spcPts val="2670"/>
              </a:lnSpc>
              <a:spcBef>
                <a:spcPts val="330"/>
              </a:spcBef>
            </a:pP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Психологический</a:t>
            </a:r>
            <a:r>
              <a:rPr sz="1000" b="1" i="1" spc="2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комфорт 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Неформальные</a:t>
            </a:r>
            <a:r>
              <a:rPr sz="1000" b="1" i="1" spc="2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мероприятия</a:t>
            </a:r>
            <a:r>
              <a:rPr sz="1000" b="1" i="1" spc="3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(корпоративы,</a:t>
            </a:r>
            <a:endParaRPr sz="1000">
              <a:latin typeface="Verdana"/>
              <a:cs typeface="Verdana"/>
            </a:endParaRPr>
          </a:p>
          <a:p>
            <a:pPr marL="911225">
              <a:lnSpc>
                <a:spcPts val="965"/>
              </a:lnSpc>
            </a:pP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тимбилдинги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000" b="1" i="1" spc="-4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20" dirty="0">
                <a:solidFill>
                  <a:srgbClr val="1E1E1E"/>
                </a:solidFill>
                <a:latin typeface="Verdana"/>
                <a:cs typeface="Verdana"/>
              </a:rPr>
              <a:t>т.п.)</a:t>
            </a:r>
            <a:endParaRPr sz="1000">
              <a:latin typeface="Verdana"/>
              <a:cs typeface="Verdana"/>
            </a:endParaRPr>
          </a:p>
          <a:p>
            <a:pPr marL="321945" marR="2174875" indent="802640" algn="r">
              <a:lnSpc>
                <a:spcPts val="2670"/>
              </a:lnSpc>
              <a:spcBef>
                <a:spcPts val="330"/>
              </a:spcBef>
            </a:pPr>
            <a:r>
              <a:rPr sz="1000" b="1" i="1" spc="-20" dirty="0">
                <a:solidFill>
                  <a:srgbClr val="1E1E1E"/>
                </a:solidFill>
                <a:latin typeface="Verdana"/>
                <a:cs typeface="Verdana"/>
              </a:rPr>
              <a:t>Выстроенная</a:t>
            </a:r>
            <a:r>
              <a:rPr sz="1000" b="1" i="1" spc="1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коммуникация 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Наличие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необходимого</a:t>
            </a:r>
            <a:r>
              <a:rPr sz="1000" b="1" i="1" spc="2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оборудования</a:t>
            </a:r>
            <a:r>
              <a:rPr sz="1000" b="1" i="1" spc="2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endParaRPr sz="1000">
              <a:latin typeface="Verdana"/>
              <a:cs typeface="Verdana"/>
            </a:endParaRPr>
          </a:p>
          <a:p>
            <a:pPr marR="1851025" algn="ctr">
              <a:lnSpc>
                <a:spcPts val="965"/>
              </a:lnSpc>
            </a:pP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программного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обеспечения</a:t>
            </a:r>
            <a:r>
              <a:rPr sz="1000" b="1" i="1" spc="2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5" dirty="0">
                <a:solidFill>
                  <a:srgbClr val="1E1E1E"/>
                </a:solidFill>
                <a:latin typeface="Verdana"/>
                <a:cs typeface="Verdana"/>
              </a:rPr>
              <a:t>для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работы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и…</a:t>
            </a:r>
            <a:endParaRPr sz="1000">
              <a:latin typeface="Verdana"/>
              <a:cs typeface="Verdana"/>
            </a:endParaRPr>
          </a:p>
          <a:p>
            <a:pPr marL="373380" marR="2174875" indent="635" algn="ctr">
              <a:lnSpc>
                <a:spcPct val="108000"/>
              </a:lnSpc>
              <a:spcBef>
                <a:spcPts val="725"/>
              </a:spcBef>
            </a:pP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Оперативность</a:t>
            </a:r>
            <a:r>
              <a:rPr sz="1000" b="1" i="1" spc="-1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45" dirty="0">
                <a:solidFill>
                  <a:srgbClr val="1E1E1E"/>
                </a:solidFill>
                <a:latin typeface="Verdana"/>
                <a:cs typeface="Verdana"/>
              </a:rPr>
              <a:t>решения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технических 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проблем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000" b="1" i="1" spc="-7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dirty="0">
                <a:solidFill>
                  <a:srgbClr val="1E1E1E"/>
                </a:solidFill>
                <a:latin typeface="Verdana"/>
                <a:cs typeface="Verdana"/>
              </a:rPr>
              <a:t>запросов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на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платформе</a:t>
            </a:r>
            <a:r>
              <a:rPr sz="1000" b="1" i="1" spc="-4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LXP</a:t>
            </a:r>
            <a:endParaRPr sz="1000">
              <a:latin typeface="Verdana"/>
              <a:cs typeface="Verdana"/>
            </a:endParaRPr>
          </a:p>
          <a:p>
            <a:pPr marL="1273175" marR="2174240" indent="-1087120">
              <a:lnSpc>
                <a:spcPct val="108000"/>
              </a:lnSpc>
              <a:spcBef>
                <a:spcPts val="725"/>
              </a:spcBef>
            </a:pPr>
            <a:r>
              <a:rPr sz="1000" b="1" i="1" dirty="0">
                <a:solidFill>
                  <a:srgbClr val="1E1E1E"/>
                </a:solidFill>
                <a:latin typeface="Verdana"/>
                <a:cs typeface="Verdana"/>
              </a:rPr>
              <a:t>Удобство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стабильность 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платформы 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LXP </a:t>
            </a:r>
            <a:r>
              <a:rPr sz="1000" b="1" i="1" spc="-65" dirty="0">
                <a:solidFill>
                  <a:srgbClr val="1E1E1E"/>
                </a:solidFill>
                <a:latin typeface="Verdana"/>
                <a:cs typeface="Verdana"/>
              </a:rPr>
              <a:t>для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работы</a:t>
            </a:r>
            <a:endParaRPr sz="1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2648" y="1956816"/>
            <a:ext cx="3489960" cy="4751832"/>
          </a:xfrm>
          <a:custGeom>
            <a:avLst/>
            <a:gdLst/>
            <a:ahLst/>
            <a:cxnLst/>
            <a:rect l="l" t="t" r="r" b="b"/>
            <a:pathLst>
              <a:path w="3489960" h="3750945">
                <a:moveTo>
                  <a:pt x="0" y="581660"/>
                </a:moveTo>
                <a:lnTo>
                  <a:pt x="1928" y="533962"/>
                </a:lnTo>
                <a:lnTo>
                  <a:pt x="7613" y="487326"/>
                </a:lnTo>
                <a:lnTo>
                  <a:pt x="16905" y="441899"/>
                </a:lnTo>
                <a:lnTo>
                  <a:pt x="29654" y="397833"/>
                </a:lnTo>
                <a:lnTo>
                  <a:pt x="45711" y="355276"/>
                </a:lnTo>
                <a:lnTo>
                  <a:pt x="64925" y="314379"/>
                </a:lnTo>
                <a:lnTo>
                  <a:pt x="87148" y="275292"/>
                </a:lnTo>
                <a:lnTo>
                  <a:pt x="112229" y="238164"/>
                </a:lnTo>
                <a:lnTo>
                  <a:pt x="140019" y="203145"/>
                </a:lnTo>
                <a:lnTo>
                  <a:pt x="170368" y="170386"/>
                </a:lnTo>
                <a:lnTo>
                  <a:pt x="203127" y="140035"/>
                </a:lnTo>
                <a:lnTo>
                  <a:pt x="238145" y="112243"/>
                </a:lnTo>
                <a:lnTo>
                  <a:pt x="275273" y="87160"/>
                </a:lnTo>
                <a:lnTo>
                  <a:pt x="314361" y="64934"/>
                </a:lnTo>
                <a:lnTo>
                  <a:pt x="355260" y="45718"/>
                </a:lnTo>
                <a:lnTo>
                  <a:pt x="397820" y="29659"/>
                </a:lnTo>
                <a:lnTo>
                  <a:pt x="441890" y="16907"/>
                </a:lnTo>
                <a:lnTo>
                  <a:pt x="487322" y="7614"/>
                </a:lnTo>
                <a:lnTo>
                  <a:pt x="533966" y="1928"/>
                </a:lnTo>
                <a:lnTo>
                  <a:pt x="581672" y="0"/>
                </a:lnTo>
                <a:lnTo>
                  <a:pt x="2908300" y="0"/>
                </a:lnTo>
                <a:lnTo>
                  <a:pt x="2955997" y="1928"/>
                </a:lnTo>
                <a:lnTo>
                  <a:pt x="3002633" y="7614"/>
                </a:lnTo>
                <a:lnTo>
                  <a:pt x="3048060" y="16907"/>
                </a:lnTo>
                <a:lnTo>
                  <a:pt x="3092126" y="29659"/>
                </a:lnTo>
                <a:lnTo>
                  <a:pt x="3134683" y="45718"/>
                </a:lnTo>
                <a:lnTo>
                  <a:pt x="3175580" y="64934"/>
                </a:lnTo>
                <a:lnTo>
                  <a:pt x="3214667" y="87160"/>
                </a:lnTo>
                <a:lnTo>
                  <a:pt x="3251795" y="112243"/>
                </a:lnTo>
                <a:lnTo>
                  <a:pt x="3286814" y="140035"/>
                </a:lnTo>
                <a:lnTo>
                  <a:pt x="3319573" y="170386"/>
                </a:lnTo>
                <a:lnTo>
                  <a:pt x="3349924" y="203145"/>
                </a:lnTo>
                <a:lnTo>
                  <a:pt x="3377716" y="238164"/>
                </a:lnTo>
                <a:lnTo>
                  <a:pt x="3402799" y="275292"/>
                </a:lnTo>
                <a:lnTo>
                  <a:pt x="3425025" y="314379"/>
                </a:lnTo>
                <a:lnTo>
                  <a:pt x="3444241" y="355276"/>
                </a:lnTo>
                <a:lnTo>
                  <a:pt x="3460300" y="397833"/>
                </a:lnTo>
                <a:lnTo>
                  <a:pt x="3473052" y="441899"/>
                </a:lnTo>
                <a:lnTo>
                  <a:pt x="3482345" y="487326"/>
                </a:lnTo>
                <a:lnTo>
                  <a:pt x="3488031" y="533962"/>
                </a:lnTo>
                <a:lnTo>
                  <a:pt x="3489960" y="581660"/>
                </a:lnTo>
                <a:lnTo>
                  <a:pt x="3489960" y="3168904"/>
                </a:lnTo>
                <a:lnTo>
                  <a:pt x="3488031" y="3216601"/>
                </a:lnTo>
                <a:lnTo>
                  <a:pt x="3482345" y="3263237"/>
                </a:lnTo>
                <a:lnTo>
                  <a:pt x="3473052" y="3308664"/>
                </a:lnTo>
                <a:lnTo>
                  <a:pt x="3460300" y="3352730"/>
                </a:lnTo>
                <a:lnTo>
                  <a:pt x="3444241" y="3395287"/>
                </a:lnTo>
                <a:lnTo>
                  <a:pt x="3425025" y="3436184"/>
                </a:lnTo>
                <a:lnTo>
                  <a:pt x="3402799" y="3475271"/>
                </a:lnTo>
                <a:lnTo>
                  <a:pt x="3377716" y="3512399"/>
                </a:lnTo>
                <a:lnTo>
                  <a:pt x="3349924" y="3547418"/>
                </a:lnTo>
                <a:lnTo>
                  <a:pt x="3319573" y="3580177"/>
                </a:lnTo>
                <a:lnTo>
                  <a:pt x="3286814" y="3610528"/>
                </a:lnTo>
                <a:lnTo>
                  <a:pt x="3251795" y="3638320"/>
                </a:lnTo>
                <a:lnTo>
                  <a:pt x="3214667" y="3663403"/>
                </a:lnTo>
                <a:lnTo>
                  <a:pt x="3175580" y="3685629"/>
                </a:lnTo>
                <a:lnTo>
                  <a:pt x="3134683" y="3704845"/>
                </a:lnTo>
                <a:lnTo>
                  <a:pt x="3092126" y="3720904"/>
                </a:lnTo>
                <a:lnTo>
                  <a:pt x="3048060" y="3733656"/>
                </a:lnTo>
                <a:lnTo>
                  <a:pt x="3002633" y="3742949"/>
                </a:lnTo>
                <a:lnTo>
                  <a:pt x="2955997" y="3748635"/>
                </a:lnTo>
                <a:lnTo>
                  <a:pt x="2908300" y="3750564"/>
                </a:lnTo>
                <a:lnTo>
                  <a:pt x="581672" y="3750564"/>
                </a:lnTo>
                <a:lnTo>
                  <a:pt x="533966" y="3748635"/>
                </a:lnTo>
                <a:lnTo>
                  <a:pt x="487322" y="3742949"/>
                </a:lnTo>
                <a:lnTo>
                  <a:pt x="441890" y="3733656"/>
                </a:lnTo>
                <a:lnTo>
                  <a:pt x="397820" y="3720904"/>
                </a:lnTo>
                <a:lnTo>
                  <a:pt x="355260" y="3704845"/>
                </a:lnTo>
                <a:lnTo>
                  <a:pt x="314361" y="3685629"/>
                </a:lnTo>
                <a:lnTo>
                  <a:pt x="275273" y="3663403"/>
                </a:lnTo>
                <a:lnTo>
                  <a:pt x="238145" y="3638320"/>
                </a:lnTo>
                <a:lnTo>
                  <a:pt x="203127" y="3610528"/>
                </a:lnTo>
                <a:lnTo>
                  <a:pt x="170368" y="3580177"/>
                </a:lnTo>
                <a:lnTo>
                  <a:pt x="140019" y="3547418"/>
                </a:lnTo>
                <a:lnTo>
                  <a:pt x="112229" y="3512399"/>
                </a:lnTo>
                <a:lnTo>
                  <a:pt x="87148" y="3475271"/>
                </a:lnTo>
                <a:lnTo>
                  <a:pt x="64925" y="3436184"/>
                </a:lnTo>
                <a:lnTo>
                  <a:pt x="45711" y="3395287"/>
                </a:lnTo>
                <a:lnTo>
                  <a:pt x="29654" y="3352730"/>
                </a:lnTo>
                <a:lnTo>
                  <a:pt x="16905" y="3308664"/>
                </a:lnTo>
                <a:lnTo>
                  <a:pt x="7613" y="3263237"/>
                </a:lnTo>
                <a:lnTo>
                  <a:pt x="1928" y="3216601"/>
                </a:lnTo>
                <a:lnTo>
                  <a:pt x="0" y="3168904"/>
                </a:lnTo>
                <a:lnTo>
                  <a:pt x="0" y="581660"/>
                </a:lnTo>
                <a:close/>
              </a:path>
            </a:pathLst>
          </a:custGeom>
          <a:ln w="9143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61466" y="2135886"/>
            <a:ext cx="2959100" cy="4297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4E088B"/>
                </a:solidFill>
                <a:latin typeface="Arial Black"/>
                <a:cs typeface="Arial Black"/>
              </a:rPr>
              <a:t>Обратная</a:t>
            </a:r>
            <a:r>
              <a:rPr sz="1400" spc="45" dirty="0">
                <a:solidFill>
                  <a:srgbClr val="4E088B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4E088B"/>
                </a:solidFill>
                <a:latin typeface="Arial Black"/>
                <a:cs typeface="Arial Black"/>
              </a:rPr>
              <a:t>связь</a:t>
            </a:r>
            <a:endParaRPr sz="1400">
              <a:latin typeface="Arial Black"/>
              <a:cs typeface="Arial Black"/>
            </a:endParaRPr>
          </a:p>
          <a:p>
            <a:pPr marL="299085" marR="5080" indent="-287020">
              <a:lnSpc>
                <a:spcPct val="100000"/>
              </a:lnSpc>
              <a:spcBef>
                <a:spcPts val="170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i="1" spc="-70" dirty="0">
                <a:latin typeface="Verdana"/>
                <a:cs typeface="Verdana"/>
              </a:rPr>
              <a:t>«Хороший </a:t>
            </a:r>
            <a:r>
              <a:rPr sz="1400" b="1" i="1" spc="-10" dirty="0">
                <a:latin typeface="Verdana"/>
                <a:cs typeface="Verdana"/>
              </a:rPr>
              <a:t>коллектив, </a:t>
            </a:r>
            <a:r>
              <a:rPr sz="1400" b="1" i="1" spc="-25" dirty="0">
                <a:latin typeface="Verdana"/>
                <a:cs typeface="Verdana"/>
              </a:rPr>
              <a:t>оснащение</a:t>
            </a:r>
            <a:r>
              <a:rPr sz="1400" b="1" i="1" spc="-75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аудиторий, </a:t>
            </a:r>
            <a:r>
              <a:rPr sz="1400" b="1" i="1" spc="-25" dirty="0">
                <a:latin typeface="Verdana"/>
                <a:cs typeface="Verdana"/>
              </a:rPr>
              <a:t>студентоориенированный </a:t>
            </a:r>
            <a:r>
              <a:rPr sz="1400" b="1" i="1" spc="-35" dirty="0">
                <a:latin typeface="Verdana"/>
                <a:cs typeface="Verdana"/>
              </a:rPr>
              <a:t>подход</a:t>
            </a:r>
            <a:r>
              <a:rPr sz="1400" b="1" i="1" spc="-90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проведения занятий»</a:t>
            </a:r>
            <a:endParaRPr sz="1400">
              <a:latin typeface="Verdana"/>
              <a:cs typeface="Verdana"/>
            </a:endParaRPr>
          </a:p>
          <a:p>
            <a:pPr marL="299085" marR="622935" indent="-287020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i="1" spc="-60" dirty="0">
                <a:latin typeface="Verdana"/>
                <a:cs typeface="Verdana"/>
              </a:rPr>
              <a:t>«Хорошие</a:t>
            </a:r>
            <a:r>
              <a:rPr sz="1400" b="1" i="1" spc="-85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условия работы</a:t>
            </a:r>
            <a:r>
              <a:rPr sz="1400" b="1" i="1" spc="-110" dirty="0">
                <a:latin typeface="Verdana"/>
                <a:cs typeface="Verdana"/>
              </a:rPr>
              <a:t> </a:t>
            </a:r>
            <a:r>
              <a:rPr sz="1400" b="1" i="1" spc="-70" dirty="0">
                <a:latin typeface="Verdana"/>
                <a:cs typeface="Verdana"/>
              </a:rPr>
              <a:t>и</a:t>
            </a:r>
            <a:r>
              <a:rPr sz="1400" b="1" i="1" spc="-95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достойная зарплата»</a:t>
            </a:r>
            <a:endParaRPr sz="1400">
              <a:latin typeface="Verdana"/>
              <a:cs typeface="Verdana"/>
            </a:endParaRPr>
          </a:p>
          <a:p>
            <a:pPr marL="299085" marR="586105" indent="-287020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i="1" spc="-55" dirty="0">
                <a:latin typeface="Verdana"/>
                <a:cs typeface="Verdana"/>
              </a:rPr>
              <a:t>«Мне</a:t>
            </a:r>
            <a:r>
              <a:rPr sz="1400" b="1" i="1" spc="-95" dirty="0">
                <a:latin typeface="Verdana"/>
                <a:cs typeface="Verdana"/>
              </a:rPr>
              <a:t> </a:t>
            </a:r>
            <a:r>
              <a:rPr sz="1400" b="1" i="1" spc="-50" dirty="0">
                <a:latin typeface="Verdana"/>
                <a:cs typeface="Verdana"/>
              </a:rPr>
              <a:t>очень</a:t>
            </a:r>
            <a:r>
              <a:rPr sz="1400" b="1" i="1" spc="-90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близки </a:t>
            </a:r>
            <a:r>
              <a:rPr sz="1400" b="1" i="1" spc="-25" dirty="0">
                <a:latin typeface="Verdana"/>
                <a:cs typeface="Verdana"/>
              </a:rPr>
              <a:t>миссия,</a:t>
            </a:r>
            <a:r>
              <a:rPr sz="1400" b="1" i="1" spc="-65" dirty="0">
                <a:latin typeface="Verdana"/>
                <a:cs typeface="Verdana"/>
              </a:rPr>
              <a:t> концепция</a:t>
            </a:r>
            <a:r>
              <a:rPr sz="1400" b="1" i="1" spc="-70" dirty="0">
                <a:latin typeface="Verdana"/>
                <a:cs typeface="Verdana"/>
              </a:rPr>
              <a:t> </a:t>
            </a:r>
            <a:r>
              <a:rPr sz="1400" b="1" i="1" spc="-50" dirty="0">
                <a:latin typeface="Verdana"/>
                <a:cs typeface="Verdana"/>
              </a:rPr>
              <a:t>и </a:t>
            </a:r>
            <a:r>
              <a:rPr sz="1400" b="1" i="1" spc="-10" dirty="0">
                <a:latin typeface="Verdana"/>
                <a:cs typeface="Verdana"/>
              </a:rPr>
              <a:t>ценности»</a:t>
            </a:r>
            <a:endParaRPr sz="1400">
              <a:latin typeface="Verdana"/>
              <a:cs typeface="Verdana"/>
            </a:endParaRPr>
          </a:p>
          <a:p>
            <a:pPr marL="299085" marR="165735" indent="-287020">
              <a:lnSpc>
                <a:spcPct val="100000"/>
              </a:lnSpc>
              <a:spcBef>
                <a:spcPts val="168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i="1" spc="-50" dirty="0">
                <a:latin typeface="Verdana"/>
                <a:cs typeface="Verdana"/>
              </a:rPr>
              <a:t>«Хорошее</a:t>
            </a:r>
            <a:r>
              <a:rPr sz="1400" b="1" i="1" spc="-75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отношение, доброжелательный </a:t>
            </a:r>
            <a:r>
              <a:rPr sz="1400" b="1" i="1" spc="-55" dirty="0">
                <a:latin typeface="Verdana"/>
                <a:cs typeface="Verdana"/>
              </a:rPr>
              <a:t>коллектив,</a:t>
            </a:r>
            <a:r>
              <a:rPr sz="1400" b="1" i="1" spc="-65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возможности развития»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005332" y="445973"/>
            <a:ext cx="472884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Оценка</a:t>
            </a:r>
            <a:r>
              <a:rPr spc="-160" dirty="0"/>
              <a:t> </a:t>
            </a:r>
            <a:r>
              <a:rPr spc="-10" dirty="0"/>
              <a:t>степени</a:t>
            </a:r>
            <a:r>
              <a:rPr spc="-150" dirty="0"/>
              <a:t> </a:t>
            </a:r>
            <a:r>
              <a:rPr spc="-30" dirty="0"/>
              <a:t>согласия</a:t>
            </a:r>
            <a:r>
              <a:rPr spc="-165" dirty="0"/>
              <a:t> </a:t>
            </a:r>
            <a:r>
              <a:rPr spc="-50" dirty="0"/>
              <a:t>с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утверждениями</a:t>
            </a:r>
          </a:p>
        </p:txBody>
      </p:sp>
      <p:pic>
        <p:nvPicPr>
          <p:cNvPr id="5" name="object 5" descr="g5Wcy-оценка-степени-согласия-с-утверждениями- (4)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5384" y="1191767"/>
            <a:ext cx="7760208" cy="47518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463</Words>
  <Application>Microsoft Macintosh PowerPoint</Application>
  <PresentationFormat>Широкоэкранный</PresentationFormat>
  <Paragraphs>74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 Black</vt:lpstr>
      <vt:lpstr>Arial MT</vt:lpstr>
      <vt:lpstr>Calibri</vt:lpstr>
      <vt:lpstr>Tahoma</vt:lpstr>
      <vt:lpstr>Times New Roman</vt:lpstr>
      <vt:lpstr>Verdana</vt:lpstr>
      <vt:lpstr>Office Theme</vt:lpstr>
      <vt:lpstr>Результаты опросов преподавателей специальности 09.02.07 Информационные системы и программирование, квалификация программист»</vt:lpstr>
      <vt:lpstr>Дизайн количественного исследования</vt:lpstr>
      <vt:lpstr>Метрики клиентского опыта</vt:lpstr>
      <vt:lpstr>Метрики клиентского опыта</vt:lpstr>
      <vt:lpstr>Оценка степени согласия с утверждениями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ФЛИНТОГИНБЛОК</dc:creator>
  <cp:lastModifiedBy>Казимагомедова Амина</cp:lastModifiedBy>
  <cp:revision>9</cp:revision>
  <dcterms:created xsi:type="dcterms:W3CDTF">2026-09-07T11:40:57Z</dcterms:created>
  <dcterms:modified xsi:type="dcterms:W3CDTF">2026-09-07T13:23:07Z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2026-08-14T00:00:00Z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2026-09-07T00:00:00Z</vt:filetime>
  </property>
  <property fmtid="{D5CDD505-2E9C-101B-9397-08002B2CF9AE}" pid="6" name="Producer">
    <vt:lpwstr>Microsoft® PowerPoint® 2016</vt:lpwstr>
  </property>
</Properties>
</file>