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9" r:id="rId11"/>
    <p:sldId id="270" r:id="rId12"/>
    <p:sldId id="271" r:id="rId13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>
      <p:cViewPr varScale="1">
        <p:scale>
          <a:sx n="154" d="100"/>
          <a:sy n="154" d="100"/>
        </p:scale>
        <p:origin x="464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39" y="212852"/>
            <a:ext cx="6545580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2121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82553" y="1189841"/>
            <a:ext cx="8570595" cy="1062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9/7/26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127" y="87248"/>
            <a:ext cx="8977745" cy="497315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4611" y="339852"/>
            <a:ext cx="1239012" cy="288036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00939" y="1667002"/>
            <a:ext cx="71037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/>
              <a:t>Результаты</a:t>
            </a:r>
            <a:r>
              <a:rPr sz="2000" spc="204" dirty="0"/>
              <a:t> </a:t>
            </a:r>
            <a:r>
              <a:rPr sz="2000" dirty="0"/>
              <a:t>опросов</a:t>
            </a:r>
            <a:r>
              <a:rPr sz="2000" spc="240" dirty="0"/>
              <a:t> </a:t>
            </a:r>
            <a:r>
              <a:rPr sz="2000" dirty="0"/>
              <a:t>обучающихся</a:t>
            </a:r>
            <a:r>
              <a:rPr sz="2000" spc="220" dirty="0"/>
              <a:t> </a:t>
            </a:r>
            <a:r>
              <a:rPr sz="2000" dirty="0"/>
              <a:t>по</a:t>
            </a:r>
            <a:r>
              <a:rPr sz="2000" spc="240" dirty="0"/>
              <a:t> </a:t>
            </a:r>
            <a:r>
              <a:rPr sz="2000" spc="-10" dirty="0"/>
              <a:t>специальности</a:t>
            </a:r>
            <a:endParaRPr sz="2000"/>
          </a:p>
        </p:txBody>
      </p:sp>
      <p:sp>
        <p:nvSpPr>
          <p:cNvPr id="5" name="object 5"/>
          <p:cNvSpPr txBox="1"/>
          <p:nvPr/>
        </p:nvSpPr>
        <p:spPr>
          <a:xfrm>
            <a:off x="300939" y="1971497"/>
            <a:ext cx="8270240" cy="13239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3820">
              <a:lnSpc>
                <a:spcPct val="100000"/>
              </a:lnSpc>
              <a:spcBef>
                <a:spcPts val="105"/>
              </a:spcBef>
            </a:pPr>
            <a:r>
              <a:rPr sz="2000" b="1" spc="204" dirty="0">
                <a:solidFill>
                  <a:srgbClr val="750AD2"/>
                </a:solidFill>
                <a:latin typeface="Arial"/>
                <a:cs typeface="Arial"/>
              </a:rPr>
              <a:t>09.02.07</a:t>
            </a:r>
            <a:r>
              <a:rPr sz="2000" b="1" spc="10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750AD2"/>
                </a:solidFill>
                <a:latin typeface="Arial"/>
                <a:cs typeface="Arial"/>
              </a:rPr>
              <a:t>«Информационные</a:t>
            </a:r>
            <a:r>
              <a:rPr sz="2000" b="1" spc="8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2000" b="1" spc="50" dirty="0">
                <a:solidFill>
                  <a:srgbClr val="750AD2"/>
                </a:solidFill>
                <a:latin typeface="Arial"/>
                <a:cs typeface="Arial"/>
              </a:rPr>
              <a:t>системы</a:t>
            </a:r>
            <a:r>
              <a:rPr sz="2000" b="1" spc="1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2000" b="1" spc="10" dirty="0">
                <a:solidFill>
                  <a:srgbClr val="750AD2"/>
                </a:solidFill>
                <a:latin typeface="Arial"/>
                <a:cs typeface="Arial"/>
              </a:rPr>
              <a:t>и</a:t>
            </a:r>
            <a:r>
              <a:rPr sz="2000" b="1" spc="1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2000" b="1" spc="50" dirty="0">
                <a:solidFill>
                  <a:srgbClr val="750AD2"/>
                </a:solidFill>
                <a:latin typeface="Arial"/>
                <a:cs typeface="Arial"/>
              </a:rPr>
              <a:t>программирование»,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solidFill>
                  <a:srgbClr val="750AD2"/>
                </a:solidFill>
                <a:latin typeface="Arial"/>
                <a:cs typeface="Arial"/>
              </a:rPr>
              <a:t>квалификация</a:t>
            </a:r>
            <a:r>
              <a:rPr sz="2000" b="1" spc="3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2000" b="1" spc="380" dirty="0">
                <a:solidFill>
                  <a:srgbClr val="750AD2"/>
                </a:solidFill>
                <a:latin typeface="Arial"/>
                <a:cs typeface="Arial"/>
              </a:rPr>
              <a:t>–</a:t>
            </a:r>
            <a:r>
              <a:rPr sz="2000" b="1" spc="55" dirty="0">
                <a:solidFill>
                  <a:srgbClr val="750AD2"/>
                </a:solidFill>
                <a:latin typeface="Arial"/>
                <a:cs typeface="Arial"/>
              </a:rPr>
              <a:t>программист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0"/>
              </a:spcBef>
            </a:pP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spc="40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0939" y="4669028"/>
            <a:ext cx="156718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202</a:t>
            </a:r>
            <a:r>
              <a:rPr lang="ru-RU"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5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-</a:t>
            </a:r>
            <a:r>
              <a:rPr sz="10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202</a:t>
            </a:r>
            <a:r>
              <a:rPr lang="ru-RU"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6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учебный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год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300939" y="555751"/>
            <a:ext cx="7280909" cy="803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 err="1">
                <a:solidFill>
                  <a:srgbClr val="9C52DB"/>
                </a:solidFill>
                <a:latin typeface="Arial"/>
                <a:cs typeface="Arial"/>
              </a:rPr>
              <a:t>Удовлетворённость</a:t>
            </a:r>
            <a:r>
              <a:rPr sz="1100" b="1" spc="5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9C52DB"/>
                </a:solidFill>
                <a:latin typeface="Arial"/>
                <a:cs typeface="Arial"/>
              </a:rPr>
              <a:t>выбором</a:t>
            </a:r>
            <a:r>
              <a:rPr lang="ru-RU" sz="1100" b="1" spc="70" dirty="0">
                <a:solidFill>
                  <a:srgbClr val="9C52DB"/>
                </a:solidFill>
                <a:latin typeface="Arial"/>
                <a:cs typeface="Arial"/>
              </a:rPr>
              <a:t> колледжа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9C52DB"/>
                </a:solidFill>
                <a:latin typeface="Arial"/>
                <a:cs typeface="Arial"/>
              </a:rPr>
              <a:t>для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получения</a:t>
            </a:r>
            <a:r>
              <a:rPr sz="1100" b="1" spc="7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специальности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100" dirty="0">
              <a:latin typeface="Arial"/>
              <a:cs typeface="Arial"/>
            </a:endParaRPr>
          </a:p>
          <a:p>
            <a:pPr marL="3315970" algn="ctr">
              <a:lnSpc>
                <a:spcPct val="100000"/>
              </a:lnSpc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Если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бы</a:t>
            </a:r>
            <a:r>
              <a:rPr sz="14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400" b="1" spc="-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вновь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принимал(-</a:t>
            </a:r>
            <a:r>
              <a:rPr sz="1400" b="1" spc="114" dirty="0">
                <a:solidFill>
                  <a:srgbClr val="121212"/>
                </a:solidFill>
                <a:latin typeface="Arial"/>
                <a:cs typeface="Arial"/>
              </a:rPr>
              <a:t>а)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решение</a:t>
            </a:r>
            <a:r>
              <a:rPr sz="1400" b="1" spc="-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121212"/>
                </a:solidFill>
                <a:latin typeface="Arial"/>
                <a:cs typeface="Arial"/>
              </a:rPr>
              <a:t>о</a:t>
            </a:r>
            <a:endParaRPr sz="1400" dirty="0">
              <a:latin typeface="Arial"/>
              <a:cs typeface="Arial"/>
            </a:endParaRPr>
          </a:p>
          <a:p>
            <a:pPr marL="3315970" algn="ctr">
              <a:lnSpc>
                <a:spcPct val="100000"/>
              </a:lnSpc>
              <a:spcBef>
                <a:spcPts val="125"/>
              </a:spcBef>
            </a:pP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поступлении,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то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предпочёл(ла)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бы: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37510" y="1778000"/>
            <a:ext cx="226822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-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lang="ru-RU"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endParaRPr sz="12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611" y="2036064"/>
            <a:ext cx="1778635" cy="1718419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90805" marR="139700">
              <a:lnSpc>
                <a:spcPct val="101000"/>
              </a:lnSpc>
              <a:spcBef>
                <a:spcPts val="135"/>
              </a:spcBef>
            </a:pPr>
            <a:r>
              <a:rPr sz="1800" b="1" dirty="0">
                <a:solidFill>
                  <a:srgbClr val="750AD2"/>
                </a:solidFill>
                <a:latin typeface="Arial"/>
                <a:cs typeface="Arial"/>
              </a:rPr>
              <a:t>79%</a:t>
            </a:r>
            <a:r>
              <a:rPr sz="1800" b="1" spc="7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приняли</a:t>
            </a:r>
            <a:r>
              <a:rPr sz="1200" b="1" spc="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750AD2"/>
                </a:solidFill>
                <a:latin typeface="Arial"/>
                <a:cs typeface="Arial"/>
              </a:rPr>
              <a:t>бы </a:t>
            </a:r>
            <a:r>
              <a:rPr sz="1200" b="1" spc="50" dirty="0">
                <a:solidFill>
                  <a:srgbClr val="750AD2"/>
                </a:solidFill>
                <a:latin typeface="Arial"/>
                <a:cs typeface="Arial"/>
              </a:rPr>
              <a:t>решение</a:t>
            </a:r>
            <a:r>
              <a:rPr sz="1200" b="1" spc="-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750AD2"/>
                </a:solidFill>
                <a:latin typeface="Arial"/>
                <a:cs typeface="Arial"/>
              </a:rPr>
              <a:t>о </a:t>
            </a:r>
            <a:r>
              <a:rPr sz="1200" b="1" dirty="0" err="1">
                <a:solidFill>
                  <a:srgbClr val="750AD2"/>
                </a:solidFill>
                <a:latin typeface="Arial"/>
                <a:cs typeface="Arial"/>
              </a:rPr>
              <a:t>поступлении</a:t>
            </a:r>
            <a:r>
              <a:rPr sz="1200" b="1" spc="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 err="1">
                <a:solidFill>
                  <a:srgbClr val="750AD2"/>
                </a:solidFill>
                <a:latin typeface="Arial"/>
                <a:cs typeface="Arial"/>
              </a:rPr>
              <a:t>в</a:t>
            </a:r>
            <a:r>
              <a:rPr lang="ru-RU" sz="1200" b="1" spc="45" dirty="0">
                <a:solidFill>
                  <a:srgbClr val="750AD2"/>
                </a:solidFill>
                <a:latin typeface="Arial"/>
                <a:cs typeface="Arial"/>
              </a:rPr>
              <a:t> колледж</a:t>
            </a:r>
            <a:endParaRPr sz="1200" dirty="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200" b="1" spc="-20" dirty="0">
                <a:solidFill>
                  <a:srgbClr val="750AD2"/>
                </a:solidFill>
                <a:latin typeface="Arial"/>
                <a:cs typeface="Arial"/>
              </a:rPr>
              <a:t>вновь.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Из</a:t>
            </a:r>
            <a:r>
              <a:rPr sz="11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них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b="1" spc="-25" dirty="0">
                <a:solidFill>
                  <a:srgbClr val="121212"/>
                </a:solidFill>
                <a:latin typeface="Arial"/>
                <a:cs typeface="Arial"/>
              </a:rPr>
              <a:t>75%</a:t>
            </a:r>
            <a:endParaRPr sz="1100" dirty="0">
              <a:latin typeface="Arial"/>
              <a:cs typeface="Arial"/>
            </a:endParaRPr>
          </a:p>
          <a:p>
            <a:pPr marL="90805" marR="147320">
              <a:lnSpc>
                <a:spcPct val="100000"/>
              </a:lnSpc>
              <a:spcBef>
                <a:spcPts val="15"/>
              </a:spcBef>
            </a:pP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вернулись</a:t>
            </a:r>
            <a:r>
              <a:rPr sz="11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бы</a:t>
            </a:r>
            <a:r>
              <a:rPr sz="1100" b="1" spc="-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spc="30" dirty="0">
                <a:solidFill>
                  <a:srgbClr val="121212"/>
                </a:solidFill>
                <a:latin typeface="Arial"/>
                <a:cs typeface="Arial"/>
              </a:rPr>
              <a:t>на </a:t>
            </a:r>
            <a:r>
              <a:rPr sz="1100" b="1" dirty="0">
                <a:solidFill>
                  <a:srgbClr val="121212"/>
                </a:solidFill>
                <a:latin typeface="Arial"/>
                <a:cs typeface="Arial"/>
              </a:rPr>
              <a:t>свою</a:t>
            </a:r>
            <a:r>
              <a:rPr sz="1100" b="1" spc="1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121212"/>
                </a:solidFill>
                <a:latin typeface="Arial"/>
                <a:cs typeface="Arial"/>
              </a:rPr>
              <a:t>специальность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,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только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30" dirty="0">
                <a:solidFill>
                  <a:srgbClr val="121212"/>
                </a:solidFill>
                <a:latin typeface="Microsoft Sans Serif"/>
                <a:cs typeface="Microsoft Sans Serif"/>
              </a:rPr>
              <a:t>4%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сменили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бы</a:t>
            </a:r>
            <a:r>
              <a:rPr sz="1100" spc="-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специальность.</a:t>
            </a:r>
            <a:endParaRPr sz="1100" dirty="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829365" y="1654873"/>
            <a:ext cx="3693160" cy="2976880"/>
            <a:chOff x="4829365" y="1654873"/>
            <a:chExt cx="3693160" cy="2976880"/>
          </a:xfrm>
        </p:grpSpPr>
        <p:sp>
          <p:nvSpPr>
            <p:cNvPr id="6" name="object 6"/>
            <p:cNvSpPr/>
            <p:nvPr/>
          </p:nvSpPr>
          <p:spPr>
            <a:xfrm>
              <a:off x="4881372" y="1659635"/>
              <a:ext cx="3636645" cy="2967355"/>
            </a:xfrm>
            <a:custGeom>
              <a:avLst/>
              <a:gdLst/>
              <a:ahLst/>
              <a:cxnLst/>
              <a:rect l="l" t="t" r="r" b="b"/>
              <a:pathLst>
                <a:path w="3636645" h="2967354">
                  <a:moveTo>
                    <a:pt x="0" y="2967228"/>
                  </a:moveTo>
                  <a:lnTo>
                    <a:pt x="3636263" y="2967228"/>
                  </a:lnTo>
                </a:path>
                <a:path w="3636645" h="2967354">
                  <a:moveTo>
                    <a:pt x="0" y="2471928"/>
                  </a:moveTo>
                  <a:lnTo>
                    <a:pt x="3636263" y="2471928"/>
                  </a:lnTo>
                </a:path>
                <a:path w="3636645" h="2967354">
                  <a:moveTo>
                    <a:pt x="0" y="1978152"/>
                  </a:moveTo>
                  <a:lnTo>
                    <a:pt x="3636263" y="1978152"/>
                  </a:lnTo>
                </a:path>
                <a:path w="3636645" h="2967354">
                  <a:moveTo>
                    <a:pt x="0" y="1482852"/>
                  </a:moveTo>
                  <a:lnTo>
                    <a:pt x="3636263" y="1482852"/>
                  </a:lnTo>
                </a:path>
                <a:path w="3636645" h="2967354">
                  <a:moveTo>
                    <a:pt x="0" y="989076"/>
                  </a:moveTo>
                  <a:lnTo>
                    <a:pt x="3636263" y="989076"/>
                  </a:lnTo>
                </a:path>
                <a:path w="3636645" h="2967354">
                  <a:moveTo>
                    <a:pt x="0" y="493775"/>
                  </a:moveTo>
                  <a:lnTo>
                    <a:pt x="3636263" y="493775"/>
                  </a:lnTo>
                </a:path>
                <a:path w="3636645" h="2967354">
                  <a:moveTo>
                    <a:pt x="0" y="0"/>
                  </a:moveTo>
                  <a:lnTo>
                    <a:pt x="363626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82134" y="4255769"/>
              <a:ext cx="35560" cy="247015"/>
            </a:xfrm>
            <a:custGeom>
              <a:avLst/>
              <a:gdLst/>
              <a:ahLst/>
              <a:cxnLst/>
              <a:rect l="l" t="t" r="r" b="b"/>
              <a:pathLst>
                <a:path w="35560" h="247014">
                  <a:moveTo>
                    <a:pt x="35051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35051" y="246887"/>
                  </a:lnTo>
                  <a:lnTo>
                    <a:pt x="35051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82134" y="4255769"/>
              <a:ext cx="35560" cy="247015"/>
            </a:xfrm>
            <a:custGeom>
              <a:avLst/>
              <a:gdLst/>
              <a:ahLst/>
              <a:cxnLst/>
              <a:rect l="l" t="t" r="r" b="b"/>
              <a:pathLst>
                <a:path w="35560" h="247014">
                  <a:moveTo>
                    <a:pt x="0" y="246887"/>
                  </a:moveTo>
                  <a:lnTo>
                    <a:pt x="35051" y="246887"/>
                  </a:lnTo>
                  <a:lnTo>
                    <a:pt x="35051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882134" y="3760469"/>
              <a:ext cx="71755" cy="248920"/>
            </a:xfrm>
            <a:custGeom>
              <a:avLst/>
              <a:gdLst/>
              <a:ahLst/>
              <a:cxnLst/>
              <a:rect l="l" t="t" r="r" b="b"/>
              <a:pathLst>
                <a:path w="71754" h="248920">
                  <a:moveTo>
                    <a:pt x="71627" y="0"/>
                  </a:moveTo>
                  <a:lnTo>
                    <a:pt x="0" y="0"/>
                  </a:lnTo>
                  <a:lnTo>
                    <a:pt x="0" y="248411"/>
                  </a:lnTo>
                  <a:lnTo>
                    <a:pt x="71627" y="248411"/>
                  </a:lnTo>
                  <a:lnTo>
                    <a:pt x="7162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882134" y="3760469"/>
              <a:ext cx="71755" cy="248920"/>
            </a:xfrm>
            <a:custGeom>
              <a:avLst/>
              <a:gdLst/>
              <a:ahLst/>
              <a:cxnLst/>
              <a:rect l="l" t="t" r="r" b="b"/>
              <a:pathLst>
                <a:path w="71754" h="248920">
                  <a:moveTo>
                    <a:pt x="0" y="248411"/>
                  </a:moveTo>
                  <a:lnTo>
                    <a:pt x="71627" y="248411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24841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82134" y="3266693"/>
              <a:ext cx="144780" cy="247015"/>
            </a:xfrm>
            <a:custGeom>
              <a:avLst/>
              <a:gdLst/>
              <a:ahLst/>
              <a:cxnLst/>
              <a:rect l="l" t="t" r="r" b="b"/>
              <a:pathLst>
                <a:path w="144779" h="247014">
                  <a:moveTo>
                    <a:pt x="144779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144779" y="246887"/>
                  </a:lnTo>
                  <a:lnTo>
                    <a:pt x="144779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882134" y="3266693"/>
              <a:ext cx="144780" cy="247015"/>
            </a:xfrm>
            <a:custGeom>
              <a:avLst/>
              <a:gdLst/>
              <a:ahLst/>
              <a:cxnLst/>
              <a:rect l="l" t="t" r="r" b="b"/>
              <a:pathLst>
                <a:path w="144779" h="247014">
                  <a:moveTo>
                    <a:pt x="0" y="246887"/>
                  </a:moveTo>
                  <a:lnTo>
                    <a:pt x="144779" y="246887"/>
                  </a:lnTo>
                  <a:lnTo>
                    <a:pt x="144779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882134" y="2771393"/>
              <a:ext cx="144780" cy="248920"/>
            </a:xfrm>
            <a:custGeom>
              <a:avLst/>
              <a:gdLst/>
              <a:ahLst/>
              <a:cxnLst/>
              <a:rect l="l" t="t" r="r" b="b"/>
              <a:pathLst>
                <a:path w="144779" h="248919">
                  <a:moveTo>
                    <a:pt x="144779" y="0"/>
                  </a:moveTo>
                  <a:lnTo>
                    <a:pt x="0" y="0"/>
                  </a:lnTo>
                  <a:lnTo>
                    <a:pt x="0" y="248412"/>
                  </a:lnTo>
                  <a:lnTo>
                    <a:pt x="144779" y="248412"/>
                  </a:lnTo>
                  <a:lnTo>
                    <a:pt x="144779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882134" y="2771393"/>
              <a:ext cx="144780" cy="248920"/>
            </a:xfrm>
            <a:custGeom>
              <a:avLst/>
              <a:gdLst/>
              <a:ahLst/>
              <a:cxnLst/>
              <a:rect l="l" t="t" r="r" b="b"/>
              <a:pathLst>
                <a:path w="144779" h="248919">
                  <a:moveTo>
                    <a:pt x="0" y="248412"/>
                  </a:moveTo>
                  <a:lnTo>
                    <a:pt x="144779" y="248412"/>
                  </a:lnTo>
                  <a:lnTo>
                    <a:pt x="144779" y="0"/>
                  </a:lnTo>
                  <a:lnTo>
                    <a:pt x="0" y="0"/>
                  </a:lnTo>
                  <a:lnTo>
                    <a:pt x="0" y="248412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82134" y="2277617"/>
              <a:ext cx="509270" cy="247015"/>
            </a:xfrm>
            <a:custGeom>
              <a:avLst/>
              <a:gdLst/>
              <a:ahLst/>
              <a:cxnLst/>
              <a:rect l="l" t="t" r="r" b="b"/>
              <a:pathLst>
                <a:path w="509270" h="247014">
                  <a:moveTo>
                    <a:pt x="509015" y="0"/>
                  </a:moveTo>
                  <a:lnTo>
                    <a:pt x="0" y="0"/>
                  </a:lnTo>
                  <a:lnTo>
                    <a:pt x="0" y="246887"/>
                  </a:lnTo>
                  <a:lnTo>
                    <a:pt x="509015" y="246887"/>
                  </a:lnTo>
                  <a:lnTo>
                    <a:pt x="509015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882134" y="2277617"/>
              <a:ext cx="509270" cy="247015"/>
            </a:xfrm>
            <a:custGeom>
              <a:avLst/>
              <a:gdLst/>
              <a:ahLst/>
              <a:cxnLst/>
              <a:rect l="l" t="t" r="r" b="b"/>
              <a:pathLst>
                <a:path w="509270" h="247014">
                  <a:moveTo>
                    <a:pt x="0" y="246887"/>
                  </a:moveTo>
                  <a:lnTo>
                    <a:pt x="509015" y="246887"/>
                  </a:lnTo>
                  <a:lnTo>
                    <a:pt x="509015" y="0"/>
                  </a:lnTo>
                  <a:lnTo>
                    <a:pt x="0" y="0"/>
                  </a:lnTo>
                  <a:lnTo>
                    <a:pt x="0" y="24688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4882134" y="1783841"/>
              <a:ext cx="2726690" cy="247015"/>
            </a:xfrm>
            <a:custGeom>
              <a:avLst/>
              <a:gdLst/>
              <a:ahLst/>
              <a:cxnLst/>
              <a:rect l="l" t="t" r="r" b="b"/>
              <a:pathLst>
                <a:path w="2726690" h="247014">
                  <a:moveTo>
                    <a:pt x="2726436" y="0"/>
                  </a:moveTo>
                  <a:lnTo>
                    <a:pt x="0" y="0"/>
                  </a:lnTo>
                  <a:lnTo>
                    <a:pt x="0" y="246888"/>
                  </a:lnTo>
                  <a:lnTo>
                    <a:pt x="2726436" y="246888"/>
                  </a:lnTo>
                  <a:lnTo>
                    <a:pt x="272643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82134" y="1783841"/>
              <a:ext cx="2726690" cy="247015"/>
            </a:xfrm>
            <a:custGeom>
              <a:avLst/>
              <a:gdLst/>
              <a:ahLst/>
              <a:cxnLst/>
              <a:rect l="l" t="t" r="r" b="b"/>
              <a:pathLst>
                <a:path w="2726690" h="247014">
                  <a:moveTo>
                    <a:pt x="0" y="246888"/>
                  </a:moveTo>
                  <a:lnTo>
                    <a:pt x="2726436" y="246888"/>
                  </a:lnTo>
                  <a:lnTo>
                    <a:pt x="2726436" y="0"/>
                  </a:lnTo>
                  <a:lnTo>
                    <a:pt x="0" y="0"/>
                  </a:lnTo>
                  <a:lnTo>
                    <a:pt x="0" y="246888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834128" y="1659635"/>
              <a:ext cx="47625" cy="2967355"/>
            </a:xfrm>
            <a:custGeom>
              <a:avLst/>
              <a:gdLst/>
              <a:ahLst/>
              <a:cxnLst/>
              <a:rect l="l" t="t" r="r" b="b"/>
              <a:pathLst>
                <a:path w="47625" h="2967354">
                  <a:moveTo>
                    <a:pt x="47244" y="2967228"/>
                  </a:moveTo>
                  <a:lnTo>
                    <a:pt x="47244" y="0"/>
                  </a:lnTo>
                </a:path>
                <a:path w="47625" h="2967354">
                  <a:moveTo>
                    <a:pt x="0" y="2967228"/>
                  </a:moveTo>
                  <a:lnTo>
                    <a:pt x="47244" y="2967228"/>
                  </a:lnTo>
                </a:path>
                <a:path w="47625" h="2967354">
                  <a:moveTo>
                    <a:pt x="0" y="2471928"/>
                  </a:moveTo>
                  <a:lnTo>
                    <a:pt x="47244" y="2471928"/>
                  </a:lnTo>
                </a:path>
                <a:path w="47625" h="2967354">
                  <a:moveTo>
                    <a:pt x="0" y="1978152"/>
                  </a:moveTo>
                  <a:lnTo>
                    <a:pt x="47244" y="1978152"/>
                  </a:lnTo>
                </a:path>
                <a:path w="47625" h="2967354">
                  <a:moveTo>
                    <a:pt x="0" y="1482852"/>
                  </a:moveTo>
                  <a:lnTo>
                    <a:pt x="47244" y="1482852"/>
                  </a:lnTo>
                </a:path>
                <a:path w="47625" h="2967354">
                  <a:moveTo>
                    <a:pt x="0" y="989076"/>
                  </a:moveTo>
                  <a:lnTo>
                    <a:pt x="47244" y="989076"/>
                  </a:lnTo>
                </a:path>
                <a:path w="47625" h="2967354">
                  <a:moveTo>
                    <a:pt x="0" y="493775"/>
                  </a:moveTo>
                  <a:lnTo>
                    <a:pt x="47244" y="493775"/>
                  </a:lnTo>
                </a:path>
                <a:path w="47625" h="2967354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7684896" y="1788922"/>
            <a:ext cx="331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75%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129407" y="2272664"/>
            <a:ext cx="161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66588" y="2283714"/>
            <a:ext cx="304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14%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613658" y="2767329"/>
            <a:ext cx="11360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вуз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02352" y="2778379"/>
            <a:ext cx="242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462148" y="3151759"/>
            <a:ext cx="2286635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80415" marR="5080" indent="-781050">
              <a:lnSpc>
                <a:spcPct val="1067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сменить</a:t>
            </a:r>
            <a:r>
              <a:rPr sz="12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</a:t>
            </a:r>
            <a:r>
              <a:rPr sz="12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внутри колледжа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102352" y="3273044"/>
            <a:ext cx="242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84398" y="3756456"/>
            <a:ext cx="20643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поступить</a:t>
            </a:r>
            <a:r>
              <a:rPr sz="12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другой</a:t>
            </a:r>
            <a:r>
              <a:rPr sz="12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011801" y="3780840"/>
            <a:ext cx="2406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2%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466846" y="4251147"/>
            <a:ext cx="12833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остаться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школе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993513" y="4262120"/>
            <a:ext cx="2019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00" dirty="0">
                <a:solidFill>
                  <a:srgbClr val="121212"/>
                </a:solidFill>
                <a:latin typeface="Arial"/>
                <a:cs typeface="Arial"/>
              </a:rPr>
              <a:t>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2378964" y="816863"/>
            <a:ext cx="6440805" cy="3937000"/>
          </a:xfrm>
          <a:custGeom>
            <a:avLst/>
            <a:gdLst/>
            <a:ahLst/>
            <a:cxnLst/>
            <a:rect l="l" t="t" r="r" b="b"/>
            <a:pathLst>
              <a:path w="6440805" h="3937000">
                <a:moveTo>
                  <a:pt x="0" y="3936491"/>
                </a:moveTo>
                <a:lnTo>
                  <a:pt x="6440424" y="3936491"/>
                </a:lnTo>
                <a:lnTo>
                  <a:pt x="6440424" y="0"/>
                </a:lnTo>
                <a:lnTo>
                  <a:pt x="0" y="0"/>
                </a:lnTo>
                <a:lnTo>
                  <a:pt x="0" y="3936491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0939" y="101037"/>
            <a:ext cx="6545580" cy="648970"/>
          </a:xfrm>
          <a:prstGeom prst="rect">
            <a:avLst/>
          </a:prstGeom>
        </p:spPr>
        <p:txBody>
          <a:bodyPr vert="horz" wrap="square" lIns="0" tIns="1244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  <a:p>
            <a:pPr marL="12700">
              <a:lnSpc>
                <a:spcPct val="100000"/>
              </a:lnSpc>
              <a:spcBef>
                <a:spcPts val="545"/>
              </a:spcBef>
            </a:pPr>
            <a:r>
              <a:rPr sz="1100" spc="-10" dirty="0">
                <a:solidFill>
                  <a:srgbClr val="9C52DB"/>
                </a:solidFill>
              </a:rPr>
              <a:t>Лояльность</a:t>
            </a:r>
            <a:r>
              <a:rPr sz="1100" spc="5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студентов</a:t>
            </a:r>
            <a:r>
              <a:rPr sz="1100" spc="8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в</a:t>
            </a:r>
            <a:r>
              <a:rPr sz="1100" spc="114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отношении</a:t>
            </a:r>
            <a:r>
              <a:rPr sz="1100" spc="80" dirty="0">
                <a:solidFill>
                  <a:srgbClr val="9C52DB"/>
                </a:solidFill>
              </a:rPr>
              <a:t> </a:t>
            </a:r>
            <a:r>
              <a:rPr sz="1100" spc="-10" dirty="0">
                <a:solidFill>
                  <a:srgbClr val="9C52DB"/>
                </a:solidFill>
              </a:rPr>
              <a:t>колледжа</a:t>
            </a:r>
            <a:endParaRPr sz="11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7500" y="1623060"/>
          <a:ext cx="3163570" cy="1472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63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845">
                <a:tc>
                  <a:txBody>
                    <a:bodyPr/>
                    <a:lstStyle/>
                    <a:p>
                      <a:pPr marL="352425">
                        <a:lnSpc>
                          <a:spcPct val="100000"/>
                        </a:lnSpc>
                        <a:spcBef>
                          <a:spcPts val="359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r>
                        <a:rPr sz="1100" b="1" i="1" spc="6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T="45719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marL="137160" marR="16383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Оцени,</a:t>
                      </a:r>
                      <a:r>
                        <a:rPr sz="1000" spc="9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насколько</a:t>
                      </a:r>
                      <a:r>
                        <a:rPr sz="1000" spc="1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вероятно,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ты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порекомендуешь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наш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своим</a:t>
                      </a:r>
                      <a:r>
                        <a:rPr sz="1000" spc="6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друзьям, знакомым?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 marR="476250">
                        <a:lnSpc>
                          <a:spcPct val="100000"/>
                        </a:lnSpc>
                      </a:pP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Поставь оценку от </a:t>
                      </a:r>
                      <a:r>
                        <a:rPr sz="1000" spc="-2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1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до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10,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где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"10"-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обязательно</a:t>
                      </a:r>
                      <a:r>
                        <a:rPr sz="1000" spc="9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порекомендую,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"1"-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точно</a:t>
                      </a:r>
                      <a:r>
                        <a:rPr sz="1000" spc="6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порекомендую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192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5241277" y="1623822"/>
            <a:ext cx="2044700" cy="2044700"/>
            <a:chOff x="5241277" y="1623822"/>
            <a:chExt cx="2044700" cy="2044700"/>
          </a:xfrm>
        </p:grpSpPr>
        <p:sp>
          <p:nvSpPr>
            <p:cNvPr id="6" name="object 6"/>
            <p:cNvSpPr/>
            <p:nvPr/>
          </p:nvSpPr>
          <p:spPr>
            <a:xfrm>
              <a:off x="6263513" y="1633728"/>
              <a:ext cx="1012190" cy="2016760"/>
            </a:xfrm>
            <a:custGeom>
              <a:avLst/>
              <a:gdLst/>
              <a:ahLst/>
              <a:cxnLst/>
              <a:rect l="l" t="t" r="r" b="b"/>
              <a:pathLst>
                <a:path w="1012190" h="2016760">
                  <a:moveTo>
                    <a:pt x="0" y="0"/>
                  </a:moveTo>
                  <a:lnTo>
                    <a:pt x="0" y="283464"/>
                  </a:lnTo>
                  <a:lnTo>
                    <a:pt x="47548" y="284998"/>
                  </a:lnTo>
                  <a:lnTo>
                    <a:pt x="94344" y="289541"/>
                  </a:lnTo>
                  <a:lnTo>
                    <a:pt x="140288" y="297002"/>
                  </a:lnTo>
                  <a:lnTo>
                    <a:pt x="185276" y="307293"/>
                  </a:lnTo>
                  <a:lnTo>
                    <a:pt x="229206" y="320323"/>
                  </a:lnTo>
                  <a:lnTo>
                    <a:pt x="271978" y="336002"/>
                  </a:lnTo>
                  <a:lnTo>
                    <a:pt x="313488" y="354241"/>
                  </a:lnTo>
                  <a:lnTo>
                    <a:pt x="353636" y="374949"/>
                  </a:lnTo>
                  <a:lnTo>
                    <a:pt x="392319" y="398038"/>
                  </a:lnTo>
                  <a:lnTo>
                    <a:pt x="429435" y="423416"/>
                  </a:lnTo>
                  <a:lnTo>
                    <a:pt x="464882" y="450995"/>
                  </a:lnTo>
                  <a:lnTo>
                    <a:pt x="498559" y="480684"/>
                  </a:lnTo>
                  <a:lnTo>
                    <a:pt x="530364" y="512395"/>
                  </a:lnTo>
                  <a:lnTo>
                    <a:pt x="560194" y="546036"/>
                  </a:lnTo>
                  <a:lnTo>
                    <a:pt x="587948" y="581518"/>
                  </a:lnTo>
                  <a:lnTo>
                    <a:pt x="613524" y="618751"/>
                  </a:lnTo>
                  <a:lnTo>
                    <a:pt x="636820" y="657646"/>
                  </a:lnTo>
                  <a:lnTo>
                    <a:pt x="657735" y="698112"/>
                  </a:lnTo>
                  <a:lnTo>
                    <a:pt x="676165" y="740061"/>
                  </a:lnTo>
                  <a:lnTo>
                    <a:pt x="692010" y="783401"/>
                  </a:lnTo>
                  <a:lnTo>
                    <a:pt x="705167" y="828044"/>
                  </a:lnTo>
                  <a:lnTo>
                    <a:pt x="715534" y="873899"/>
                  </a:lnTo>
                  <a:lnTo>
                    <a:pt x="723011" y="920877"/>
                  </a:lnTo>
                  <a:lnTo>
                    <a:pt x="727475" y="968621"/>
                  </a:lnTo>
                  <a:lnTo>
                    <a:pt x="728824" y="1015925"/>
                  </a:lnTo>
                  <a:lnTo>
                    <a:pt x="727140" y="1062680"/>
                  </a:lnTo>
                  <a:lnTo>
                    <a:pt x="722506" y="1108779"/>
                  </a:lnTo>
                  <a:lnTo>
                    <a:pt x="715006" y="1154115"/>
                  </a:lnTo>
                  <a:lnTo>
                    <a:pt x="704724" y="1198580"/>
                  </a:lnTo>
                  <a:lnTo>
                    <a:pt x="691741" y="1242067"/>
                  </a:lnTo>
                  <a:lnTo>
                    <a:pt x="676143" y="1284470"/>
                  </a:lnTo>
                  <a:lnTo>
                    <a:pt x="658011" y="1325680"/>
                  </a:lnTo>
                  <a:lnTo>
                    <a:pt x="637429" y="1365590"/>
                  </a:lnTo>
                  <a:lnTo>
                    <a:pt x="614480" y="1404093"/>
                  </a:lnTo>
                  <a:lnTo>
                    <a:pt x="589248" y="1441082"/>
                  </a:lnTo>
                  <a:lnTo>
                    <a:pt x="561816" y="1476450"/>
                  </a:lnTo>
                  <a:lnTo>
                    <a:pt x="532266" y="1510089"/>
                  </a:lnTo>
                  <a:lnTo>
                    <a:pt x="500683" y="1541891"/>
                  </a:lnTo>
                  <a:lnTo>
                    <a:pt x="467150" y="1571750"/>
                  </a:lnTo>
                  <a:lnTo>
                    <a:pt x="431749" y="1599559"/>
                  </a:lnTo>
                  <a:lnTo>
                    <a:pt x="394564" y="1625210"/>
                  </a:lnTo>
                  <a:lnTo>
                    <a:pt x="355679" y="1648595"/>
                  </a:lnTo>
                  <a:lnTo>
                    <a:pt x="315176" y="1669608"/>
                  </a:lnTo>
                  <a:lnTo>
                    <a:pt x="273139" y="1688140"/>
                  </a:lnTo>
                  <a:lnTo>
                    <a:pt x="229651" y="1704086"/>
                  </a:lnTo>
                  <a:lnTo>
                    <a:pt x="184795" y="1717337"/>
                  </a:lnTo>
                  <a:lnTo>
                    <a:pt x="138654" y="1727787"/>
                  </a:lnTo>
                  <a:lnTo>
                    <a:pt x="91312" y="1735328"/>
                  </a:lnTo>
                  <a:lnTo>
                    <a:pt x="126873" y="2016506"/>
                  </a:lnTo>
                  <a:lnTo>
                    <a:pt x="175433" y="2009189"/>
                  </a:lnTo>
                  <a:lnTo>
                    <a:pt x="223153" y="1999642"/>
                  </a:lnTo>
                  <a:lnTo>
                    <a:pt x="269980" y="1987922"/>
                  </a:lnTo>
                  <a:lnTo>
                    <a:pt x="315864" y="1974087"/>
                  </a:lnTo>
                  <a:lnTo>
                    <a:pt x="360753" y="1958195"/>
                  </a:lnTo>
                  <a:lnTo>
                    <a:pt x="404598" y="1940304"/>
                  </a:lnTo>
                  <a:lnTo>
                    <a:pt x="447347" y="1920471"/>
                  </a:lnTo>
                  <a:lnTo>
                    <a:pt x="488949" y="1898754"/>
                  </a:lnTo>
                  <a:lnTo>
                    <a:pt x="529353" y="1875211"/>
                  </a:lnTo>
                  <a:lnTo>
                    <a:pt x="568508" y="1849901"/>
                  </a:lnTo>
                  <a:lnTo>
                    <a:pt x="606364" y="1822880"/>
                  </a:lnTo>
                  <a:lnTo>
                    <a:pt x="642870" y="1794206"/>
                  </a:lnTo>
                  <a:lnTo>
                    <a:pt x="677974" y="1763938"/>
                  </a:lnTo>
                  <a:lnTo>
                    <a:pt x="711626" y="1732133"/>
                  </a:lnTo>
                  <a:lnTo>
                    <a:pt x="743774" y="1698849"/>
                  </a:lnTo>
                  <a:lnTo>
                    <a:pt x="774369" y="1664143"/>
                  </a:lnTo>
                  <a:lnTo>
                    <a:pt x="803359" y="1628074"/>
                  </a:lnTo>
                  <a:lnTo>
                    <a:pt x="830692" y="1590700"/>
                  </a:lnTo>
                  <a:lnTo>
                    <a:pt x="856319" y="1552077"/>
                  </a:lnTo>
                  <a:lnTo>
                    <a:pt x="880189" y="1512265"/>
                  </a:lnTo>
                  <a:lnTo>
                    <a:pt x="902250" y="1471320"/>
                  </a:lnTo>
                  <a:lnTo>
                    <a:pt x="922451" y="1429301"/>
                  </a:lnTo>
                  <a:lnTo>
                    <a:pt x="940742" y="1386265"/>
                  </a:lnTo>
                  <a:lnTo>
                    <a:pt x="957072" y="1342270"/>
                  </a:lnTo>
                  <a:lnTo>
                    <a:pt x="971390" y="1297375"/>
                  </a:lnTo>
                  <a:lnTo>
                    <a:pt x="983644" y="1251636"/>
                  </a:lnTo>
                  <a:lnTo>
                    <a:pt x="993785" y="1205112"/>
                  </a:lnTo>
                  <a:lnTo>
                    <a:pt x="1001760" y="1157860"/>
                  </a:lnTo>
                  <a:lnTo>
                    <a:pt x="1007520" y="1109938"/>
                  </a:lnTo>
                  <a:lnTo>
                    <a:pt x="1011014" y="1061404"/>
                  </a:lnTo>
                  <a:lnTo>
                    <a:pt x="1012189" y="1012317"/>
                  </a:lnTo>
                  <a:lnTo>
                    <a:pt x="1011088" y="964654"/>
                  </a:lnTo>
                  <a:lnTo>
                    <a:pt x="1007815" y="917560"/>
                  </a:lnTo>
                  <a:lnTo>
                    <a:pt x="1002421" y="871083"/>
                  </a:lnTo>
                  <a:lnTo>
                    <a:pt x="994952" y="825271"/>
                  </a:lnTo>
                  <a:lnTo>
                    <a:pt x="985459" y="780172"/>
                  </a:lnTo>
                  <a:lnTo>
                    <a:pt x="973989" y="735836"/>
                  </a:lnTo>
                  <a:lnTo>
                    <a:pt x="960591" y="692310"/>
                  </a:lnTo>
                  <a:lnTo>
                    <a:pt x="945314" y="649644"/>
                  </a:lnTo>
                  <a:lnTo>
                    <a:pt x="928206" y="607886"/>
                  </a:lnTo>
                  <a:lnTo>
                    <a:pt x="909316" y="567084"/>
                  </a:lnTo>
                  <a:lnTo>
                    <a:pt x="888692" y="527288"/>
                  </a:lnTo>
                  <a:lnTo>
                    <a:pt x="866384" y="488545"/>
                  </a:lnTo>
                  <a:lnTo>
                    <a:pt x="842439" y="450904"/>
                  </a:lnTo>
                  <a:lnTo>
                    <a:pt x="816906" y="414415"/>
                  </a:lnTo>
                  <a:lnTo>
                    <a:pt x="789834" y="379124"/>
                  </a:lnTo>
                  <a:lnTo>
                    <a:pt x="761272" y="345082"/>
                  </a:lnTo>
                  <a:lnTo>
                    <a:pt x="731268" y="312337"/>
                  </a:lnTo>
                  <a:lnTo>
                    <a:pt x="699870" y="280936"/>
                  </a:lnTo>
                  <a:lnTo>
                    <a:pt x="667127" y="250929"/>
                  </a:lnTo>
                  <a:lnTo>
                    <a:pt x="633088" y="222365"/>
                  </a:lnTo>
                  <a:lnTo>
                    <a:pt x="597802" y="195291"/>
                  </a:lnTo>
                  <a:lnTo>
                    <a:pt x="561316" y="169757"/>
                  </a:lnTo>
                  <a:lnTo>
                    <a:pt x="523680" y="145810"/>
                  </a:lnTo>
                  <a:lnTo>
                    <a:pt x="484942" y="123501"/>
                  </a:lnTo>
                  <a:lnTo>
                    <a:pt x="445151" y="102876"/>
                  </a:lnTo>
                  <a:lnTo>
                    <a:pt x="404355" y="83985"/>
                  </a:lnTo>
                  <a:lnTo>
                    <a:pt x="362603" y="66877"/>
                  </a:lnTo>
                  <a:lnTo>
                    <a:pt x="319944" y="51599"/>
                  </a:lnTo>
                  <a:lnTo>
                    <a:pt x="276426" y="38201"/>
                  </a:lnTo>
                  <a:lnTo>
                    <a:pt x="232097" y="26731"/>
                  </a:lnTo>
                  <a:lnTo>
                    <a:pt x="187007" y="17237"/>
                  </a:lnTo>
                  <a:lnTo>
                    <a:pt x="141203" y="9768"/>
                  </a:lnTo>
                  <a:lnTo>
                    <a:pt x="94735" y="4374"/>
                  </a:lnTo>
                  <a:lnTo>
                    <a:pt x="47651" y="11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263513" y="1633728"/>
              <a:ext cx="1012190" cy="2016760"/>
            </a:xfrm>
            <a:custGeom>
              <a:avLst/>
              <a:gdLst/>
              <a:ahLst/>
              <a:cxnLst/>
              <a:rect l="l" t="t" r="r" b="b"/>
              <a:pathLst>
                <a:path w="1012190" h="2016760">
                  <a:moveTo>
                    <a:pt x="0" y="0"/>
                  </a:moveTo>
                  <a:lnTo>
                    <a:pt x="47651" y="1101"/>
                  </a:lnTo>
                  <a:lnTo>
                    <a:pt x="94735" y="4374"/>
                  </a:lnTo>
                  <a:lnTo>
                    <a:pt x="141203" y="9768"/>
                  </a:lnTo>
                  <a:lnTo>
                    <a:pt x="187007" y="17237"/>
                  </a:lnTo>
                  <a:lnTo>
                    <a:pt x="232097" y="26731"/>
                  </a:lnTo>
                  <a:lnTo>
                    <a:pt x="276426" y="38201"/>
                  </a:lnTo>
                  <a:lnTo>
                    <a:pt x="319944" y="51599"/>
                  </a:lnTo>
                  <a:lnTo>
                    <a:pt x="362603" y="66877"/>
                  </a:lnTo>
                  <a:lnTo>
                    <a:pt x="404355" y="83985"/>
                  </a:lnTo>
                  <a:lnTo>
                    <a:pt x="445151" y="102876"/>
                  </a:lnTo>
                  <a:lnTo>
                    <a:pt x="484942" y="123501"/>
                  </a:lnTo>
                  <a:lnTo>
                    <a:pt x="523680" y="145810"/>
                  </a:lnTo>
                  <a:lnTo>
                    <a:pt x="561316" y="169757"/>
                  </a:lnTo>
                  <a:lnTo>
                    <a:pt x="597802" y="195291"/>
                  </a:lnTo>
                  <a:lnTo>
                    <a:pt x="633088" y="222365"/>
                  </a:lnTo>
                  <a:lnTo>
                    <a:pt x="667127" y="250929"/>
                  </a:lnTo>
                  <a:lnTo>
                    <a:pt x="699870" y="280936"/>
                  </a:lnTo>
                  <a:lnTo>
                    <a:pt x="731268" y="312337"/>
                  </a:lnTo>
                  <a:lnTo>
                    <a:pt x="761272" y="345082"/>
                  </a:lnTo>
                  <a:lnTo>
                    <a:pt x="789834" y="379124"/>
                  </a:lnTo>
                  <a:lnTo>
                    <a:pt x="816906" y="414415"/>
                  </a:lnTo>
                  <a:lnTo>
                    <a:pt x="842439" y="450904"/>
                  </a:lnTo>
                  <a:lnTo>
                    <a:pt x="866384" y="488545"/>
                  </a:lnTo>
                  <a:lnTo>
                    <a:pt x="888692" y="527288"/>
                  </a:lnTo>
                  <a:lnTo>
                    <a:pt x="909316" y="567084"/>
                  </a:lnTo>
                  <a:lnTo>
                    <a:pt x="928206" y="607886"/>
                  </a:lnTo>
                  <a:lnTo>
                    <a:pt x="945314" y="649644"/>
                  </a:lnTo>
                  <a:lnTo>
                    <a:pt x="960591" y="692310"/>
                  </a:lnTo>
                  <a:lnTo>
                    <a:pt x="973989" y="735836"/>
                  </a:lnTo>
                  <a:lnTo>
                    <a:pt x="985459" y="780172"/>
                  </a:lnTo>
                  <a:lnTo>
                    <a:pt x="994952" y="825271"/>
                  </a:lnTo>
                  <a:lnTo>
                    <a:pt x="1002421" y="871083"/>
                  </a:lnTo>
                  <a:lnTo>
                    <a:pt x="1007815" y="917560"/>
                  </a:lnTo>
                  <a:lnTo>
                    <a:pt x="1011088" y="964654"/>
                  </a:lnTo>
                  <a:lnTo>
                    <a:pt x="1012189" y="1012317"/>
                  </a:lnTo>
                  <a:lnTo>
                    <a:pt x="1011014" y="1061404"/>
                  </a:lnTo>
                  <a:lnTo>
                    <a:pt x="1007520" y="1109938"/>
                  </a:lnTo>
                  <a:lnTo>
                    <a:pt x="1001760" y="1157860"/>
                  </a:lnTo>
                  <a:lnTo>
                    <a:pt x="993785" y="1205112"/>
                  </a:lnTo>
                  <a:lnTo>
                    <a:pt x="983644" y="1251636"/>
                  </a:lnTo>
                  <a:lnTo>
                    <a:pt x="971390" y="1297375"/>
                  </a:lnTo>
                  <a:lnTo>
                    <a:pt x="957072" y="1342270"/>
                  </a:lnTo>
                  <a:lnTo>
                    <a:pt x="940742" y="1386265"/>
                  </a:lnTo>
                  <a:lnTo>
                    <a:pt x="922451" y="1429301"/>
                  </a:lnTo>
                  <a:lnTo>
                    <a:pt x="902250" y="1471320"/>
                  </a:lnTo>
                  <a:lnTo>
                    <a:pt x="880189" y="1512265"/>
                  </a:lnTo>
                  <a:lnTo>
                    <a:pt x="856319" y="1552077"/>
                  </a:lnTo>
                  <a:lnTo>
                    <a:pt x="830692" y="1590700"/>
                  </a:lnTo>
                  <a:lnTo>
                    <a:pt x="803359" y="1628074"/>
                  </a:lnTo>
                  <a:lnTo>
                    <a:pt x="774369" y="1664143"/>
                  </a:lnTo>
                  <a:lnTo>
                    <a:pt x="743774" y="1698849"/>
                  </a:lnTo>
                  <a:lnTo>
                    <a:pt x="711626" y="1732133"/>
                  </a:lnTo>
                  <a:lnTo>
                    <a:pt x="677974" y="1763938"/>
                  </a:lnTo>
                  <a:lnTo>
                    <a:pt x="642870" y="1794206"/>
                  </a:lnTo>
                  <a:lnTo>
                    <a:pt x="606364" y="1822880"/>
                  </a:lnTo>
                  <a:lnTo>
                    <a:pt x="568508" y="1849901"/>
                  </a:lnTo>
                  <a:lnTo>
                    <a:pt x="529353" y="1875211"/>
                  </a:lnTo>
                  <a:lnTo>
                    <a:pt x="488949" y="1898754"/>
                  </a:lnTo>
                  <a:lnTo>
                    <a:pt x="447347" y="1920471"/>
                  </a:lnTo>
                  <a:lnTo>
                    <a:pt x="404598" y="1940304"/>
                  </a:lnTo>
                  <a:lnTo>
                    <a:pt x="360753" y="1958195"/>
                  </a:lnTo>
                  <a:lnTo>
                    <a:pt x="315864" y="1974087"/>
                  </a:lnTo>
                  <a:lnTo>
                    <a:pt x="269980" y="1987922"/>
                  </a:lnTo>
                  <a:lnTo>
                    <a:pt x="223153" y="1999642"/>
                  </a:lnTo>
                  <a:lnTo>
                    <a:pt x="175433" y="2009189"/>
                  </a:lnTo>
                  <a:lnTo>
                    <a:pt x="126873" y="2016506"/>
                  </a:lnTo>
                  <a:lnTo>
                    <a:pt x="91312" y="1735328"/>
                  </a:lnTo>
                  <a:lnTo>
                    <a:pt x="138654" y="1727787"/>
                  </a:lnTo>
                  <a:lnTo>
                    <a:pt x="184795" y="1717337"/>
                  </a:lnTo>
                  <a:lnTo>
                    <a:pt x="229651" y="1704086"/>
                  </a:lnTo>
                  <a:lnTo>
                    <a:pt x="273139" y="1688140"/>
                  </a:lnTo>
                  <a:lnTo>
                    <a:pt x="315176" y="1669608"/>
                  </a:lnTo>
                  <a:lnTo>
                    <a:pt x="355679" y="1648595"/>
                  </a:lnTo>
                  <a:lnTo>
                    <a:pt x="394564" y="1625210"/>
                  </a:lnTo>
                  <a:lnTo>
                    <a:pt x="431749" y="1599559"/>
                  </a:lnTo>
                  <a:lnTo>
                    <a:pt x="467150" y="1571750"/>
                  </a:lnTo>
                  <a:lnTo>
                    <a:pt x="500683" y="1541891"/>
                  </a:lnTo>
                  <a:lnTo>
                    <a:pt x="532266" y="1510089"/>
                  </a:lnTo>
                  <a:lnTo>
                    <a:pt x="561816" y="1476450"/>
                  </a:lnTo>
                  <a:lnTo>
                    <a:pt x="589248" y="1441082"/>
                  </a:lnTo>
                  <a:lnTo>
                    <a:pt x="614480" y="1404093"/>
                  </a:lnTo>
                  <a:lnTo>
                    <a:pt x="637429" y="1365590"/>
                  </a:lnTo>
                  <a:lnTo>
                    <a:pt x="658011" y="1325680"/>
                  </a:lnTo>
                  <a:lnTo>
                    <a:pt x="676143" y="1284470"/>
                  </a:lnTo>
                  <a:lnTo>
                    <a:pt x="691741" y="1242067"/>
                  </a:lnTo>
                  <a:lnTo>
                    <a:pt x="704724" y="1198580"/>
                  </a:lnTo>
                  <a:lnTo>
                    <a:pt x="715006" y="1154115"/>
                  </a:lnTo>
                  <a:lnTo>
                    <a:pt x="722506" y="1108779"/>
                  </a:lnTo>
                  <a:lnTo>
                    <a:pt x="727140" y="1062680"/>
                  </a:lnTo>
                  <a:lnTo>
                    <a:pt x="728824" y="1015925"/>
                  </a:lnTo>
                  <a:lnTo>
                    <a:pt x="727475" y="968621"/>
                  </a:lnTo>
                  <a:lnTo>
                    <a:pt x="723011" y="920877"/>
                  </a:lnTo>
                  <a:lnTo>
                    <a:pt x="715534" y="873899"/>
                  </a:lnTo>
                  <a:lnTo>
                    <a:pt x="705167" y="828044"/>
                  </a:lnTo>
                  <a:lnTo>
                    <a:pt x="692010" y="783401"/>
                  </a:lnTo>
                  <a:lnTo>
                    <a:pt x="676165" y="740061"/>
                  </a:lnTo>
                  <a:lnTo>
                    <a:pt x="657735" y="698112"/>
                  </a:lnTo>
                  <a:lnTo>
                    <a:pt x="636820" y="657646"/>
                  </a:lnTo>
                  <a:lnTo>
                    <a:pt x="613524" y="618751"/>
                  </a:lnTo>
                  <a:lnTo>
                    <a:pt x="587948" y="581518"/>
                  </a:lnTo>
                  <a:lnTo>
                    <a:pt x="560194" y="546036"/>
                  </a:lnTo>
                  <a:lnTo>
                    <a:pt x="530364" y="512395"/>
                  </a:lnTo>
                  <a:lnTo>
                    <a:pt x="498559" y="480684"/>
                  </a:lnTo>
                  <a:lnTo>
                    <a:pt x="464882" y="450995"/>
                  </a:lnTo>
                  <a:lnTo>
                    <a:pt x="429435" y="423416"/>
                  </a:lnTo>
                  <a:lnTo>
                    <a:pt x="392319" y="398038"/>
                  </a:lnTo>
                  <a:lnTo>
                    <a:pt x="353636" y="374949"/>
                  </a:lnTo>
                  <a:lnTo>
                    <a:pt x="313488" y="354241"/>
                  </a:lnTo>
                  <a:lnTo>
                    <a:pt x="271978" y="336002"/>
                  </a:lnTo>
                  <a:lnTo>
                    <a:pt x="229206" y="320323"/>
                  </a:lnTo>
                  <a:lnTo>
                    <a:pt x="185276" y="307293"/>
                  </a:lnTo>
                  <a:lnTo>
                    <a:pt x="140288" y="297002"/>
                  </a:lnTo>
                  <a:lnTo>
                    <a:pt x="94344" y="289541"/>
                  </a:lnTo>
                  <a:lnTo>
                    <a:pt x="47548" y="284998"/>
                  </a:lnTo>
                  <a:lnTo>
                    <a:pt x="0" y="283464"/>
                  </a:lnTo>
                  <a:lnTo>
                    <a:pt x="0" y="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251183" y="1633728"/>
              <a:ext cx="1139825" cy="2025014"/>
            </a:xfrm>
            <a:custGeom>
              <a:avLst/>
              <a:gdLst/>
              <a:ahLst/>
              <a:cxnLst/>
              <a:rect l="l" t="t" r="r" b="b"/>
              <a:pathLst>
                <a:path w="1139825" h="2025014">
                  <a:moveTo>
                    <a:pt x="1012329" y="0"/>
                  </a:moveTo>
                  <a:lnTo>
                    <a:pt x="948749" y="2000"/>
                  </a:lnTo>
                  <a:lnTo>
                    <a:pt x="885456" y="8000"/>
                  </a:lnTo>
                  <a:lnTo>
                    <a:pt x="838311" y="15069"/>
                  </a:lnTo>
                  <a:lnTo>
                    <a:pt x="792001" y="24219"/>
                  </a:lnTo>
                  <a:lnTo>
                    <a:pt x="746568" y="35398"/>
                  </a:lnTo>
                  <a:lnTo>
                    <a:pt x="702055" y="48551"/>
                  </a:lnTo>
                  <a:lnTo>
                    <a:pt x="658503" y="63623"/>
                  </a:lnTo>
                  <a:lnTo>
                    <a:pt x="615955" y="80560"/>
                  </a:lnTo>
                  <a:lnTo>
                    <a:pt x="574453" y="99308"/>
                  </a:lnTo>
                  <a:lnTo>
                    <a:pt x="534039" y="119813"/>
                  </a:lnTo>
                  <a:lnTo>
                    <a:pt x="494755" y="142021"/>
                  </a:lnTo>
                  <a:lnTo>
                    <a:pt x="456643" y="165876"/>
                  </a:lnTo>
                  <a:lnTo>
                    <a:pt x="419745" y="191325"/>
                  </a:lnTo>
                  <a:lnTo>
                    <a:pt x="384104" y="218314"/>
                  </a:lnTo>
                  <a:lnTo>
                    <a:pt x="349762" y="246787"/>
                  </a:lnTo>
                  <a:lnTo>
                    <a:pt x="316760" y="276692"/>
                  </a:lnTo>
                  <a:lnTo>
                    <a:pt x="285141" y="307973"/>
                  </a:lnTo>
                  <a:lnTo>
                    <a:pt x="254947" y="340576"/>
                  </a:lnTo>
                  <a:lnTo>
                    <a:pt x="226220" y="374448"/>
                  </a:lnTo>
                  <a:lnTo>
                    <a:pt x="199002" y="409533"/>
                  </a:lnTo>
                  <a:lnTo>
                    <a:pt x="173335" y="445778"/>
                  </a:lnTo>
                  <a:lnTo>
                    <a:pt x="149262" y="483127"/>
                  </a:lnTo>
                  <a:lnTo>
                    <a:pt x="126824" y="521528"/>
                  </a:lnTo>
                  <a:lnTo>
                    <a:pt x="106064" y="560924"/>
                  </a:lnTo>
                  <a:lnTo>
                    <a:pt x="87023" y="601264"/>
                  </a:lnTo>
                  <a:lnTo>
                    <a:pt x="69745" y="642491"/>
                  </a:lnTo>
                  <a:lnTo>
                    <a:pt x="54270" y="684551"/>
                  </a:lnTo>
                  <a:lnTo>
                    <a:pt x="40642" y="727391"/>
                  </a:lnTo>
                  <a:lnTo>
                    <a:pt x="28902" y="770956"/>
                  </a:lnTo>
                  <a:lnTo>
                    <a:pt x="19092" y="815192"/>
                  </a:lnTo>
                  <a:lnTo>
                    <a:pt x="11255" y="860044"/>
                  </a:lnTo>
                  <a:lnTo>
                    <a:pt x="5432" y="905459"/>
                  </a:lnTo>
                  <a:lnTo>
                    <a:pt x="1667" y="951381"/>
                  </a:lnTo>
                  <a:lnTo>
                    <a:pt x="0" y="997757"/>
                  </a:lnTo>
                  <a:lnTo>
                    <a:pt x="473" y="1044532"/>
                  </a:lnTo>
                  <a:lnTo>
                    <a:pt x="3130" y="1091652"/>
                  </a:lnTo>
                  <a:lnTo>
                    <a:pt x="8013" y="1139063"/>
                  </a:lnTo>
                  <a:lnTo>
                    <a:pt x="15081" y="1186208"/>
                  </a:lnTo>
                  <a:lnTo>
                    <a:pt x="24232" y="1232518"/>
                  </a:lnTo>
                  <a:lnTo>
                    <a:pt x="35410" y="1277950"/>
                  </a:lnTo>
                  <a:lnTo>
                    <a:pt x="48563" y="1322464"/>
                  </a:lnTo>
                  <a:lnTo>
                    <a:pt x="63635" y="1366015"/>
                  </a:lnTo>
                  <a:lnTo>
                    <a:pt x="80573" y="1408563"/>
                  </a:lnTo>
                  <a:lnTo>
                    <a:pt x="99322" y="1450065"/>
                  </a:lnTo>
                  <a:lnTo>
                    <a:pt x="119827" y="1490479"/>
                  </a:lnTo>
                  <a:lnTo>
                    <a:pt x="142035" y="1529763"/>
                  </a:lnTo>
                  <a:lnTo>
                    <a:pt x="165891" y="1567875"/>
                  </a:lnTo>
                  <a:lnTo>
                    <a:pt x="191341" y="1604773"/>
                  </a:lnTo>
                  <a:lnTo>
                    <a:pt x="218331" y="1640414"/>
                  </a:lnTo>
                  <a:lnTo>
                    <a:pt x="246806" y="1674756"/>
                  </a:lnTo>
                  <a:lnTo>
                    <a:pt x="276712" y="1707758"/>
                  </a:lnTo>
                  <a:lnTo>
                    <a:pt x="307995" y="1739377"/>
                  </a:lnTo>
                  <a:lnTo>
                    <a:pt x="340601" y="1769572"/>
                  </a:lnTo>
                  <a:lnTo>
                    <a:pt x="374475" y="1798299"/>
                  </a:lnTo>
                  <a:lnTo>
                    <a:pt x="409563" y="1825517"/>
                  </a:lnTo>
                  <a:lnTo>
                    <a:pt x="445810" y="1851183"/>
                  </a:lnTo>
                  <a:lnTo>
                    <a:pt x="483163" y="1875257"/>
                  </a:lnTo>
                  <a:lnTo>
                    <a:pt x="521567" y="1897694"/>
                  </a:lnTo>
                  <a:lnTo>
                    <a:pt x="560968" y="1918455"/>
                  </a:lnTo>
                  <a:lnTo>
                    <a:pt x="601312" y="1937495"/>
                  </a:lnTo>
                  <a:lnTo>
                    <a:pt x="642544" y="1954773"/>
                  </a:lnTo>
                  <a:lnTo>
                    <a:pt x="684610" y="1970248"/>
                  </a:lnTo>
                  <a:lnTo>
                    <a:pt x="727456" y="1983876"/>
                  </a:lnTo>
                  <a:lnTo>
                    <a:pt x="771027" y="1995616"/>
                  </a:lnTo>
                  <a:lnTo>
                    <a:pt x="815269" y="2005426"/>
                  </a:lnTo>
                  <a:lnTo>
                    <a:pt x="860129" y="2013263"/>
                  </a:lnTo>
                  <a:lnTo>
                    <a:pt x="905551" y="2019086"/>
                  </a:lnTo>
                  <a:lnTo>
                    <a:pt x="951482" y="2022852"/>
                  </a:lnTo>
                  <a:lnTo>
                    <a:pt x="997866" y="2024519"/>
                  </a:lnTo>
                  <a:lnTo>
                    <a:pt x="1044651" y="2024045"/>
                  </a:lnTo>
                  <a:lnTo>
                    <a:pt x="1091781" y="2021388"/>
                  </a:lnTo>
                  <a:lnTo>
                    <a:pt x="1139202" y="2016506"/>
                  </a:lnTo>
                  <a:lnTo>
                    <a:pt x="1103642" y="1735328"/>
                  </a:lnTo>
                  <a:lnTo>
                    <a:pt x="1080855" y="1737828"/>
                  </a:lnTo>
                  <a:lnTo>
                    <a:pt x="1058033" y="1739614"/>
                  </a:lnTo>
                  <a:lnTo>
                    <a:pt x="1035187" y="1740685"/>
                  </a:lnTo>
                  <a:lnTo>
                    <a:pt x="1012329" y="1741043"/>
                  </a:lnTo>
                  <a:lnTo>
                    <a:pt x="964400" y="1739492"/>
                  </a:lnTo>
                  <a:lnTo>
                    <a:pt x="917301" y="1734906"/>
                  </a:lnTo>
                  <a:lnTo>
                    <a:pt x="871126" y="1727380"/>
                  </a:lnTo>
                  <a:lnTo>
                    <a:pt x="825971" y="1717010"/>
                  </a:lnTo>
                  <a:lnTo>
                    <a:pt x="781933" y="1703891"/>
                  </a:lnTo>
                  <a:lnTo>
                    <a:pt x="739108" y="1688121"/>
                  </a:lnTo>
                  <a:lnTo>
                    <a:pt x="697592" y="1669795"/>
                  </a:lnTo>
                  <a:lnTo>
                    <a:pt x="657480" y="1649009"/>
                  </a:lnTo>
                  <a:lnTo>
                    <a:pt x="618869" y="1625858"/>
                  </a:lnTo>
                  <a:lnTo>
                    <a:pt x="581854" y="1600440"/>
                  </a:lnTo>
                  <a:lnTo>
                    <a:pt x="546531" y="1572850"/>
                  </a:lnTo>
                  <a:lnTo>
                    <a:pt x="512997" y="1543184"/>
                  </a:lnTo>
                  <a:lnTo>
                    <a:pt x="481348" y="1511539"/>
                  </a:lnTo>
                  <a:lnTo>
                    <a:pt x="451679" y="1478009"/>
                  </a:lnTo>
                  <a:lnTo>
                    <a:pt x="424086" y="1442692"/>
                  </a:lnTo>
                  <a:lnTo>
                    <a:pt x="398666" y="1405683"/>
                  </a:lnTo>
                  <a:lnTo>
                    <a:pt x="375514" y="1367078"/>
                  </a:lnTo>
                  <a:lnTo>
                    <a:pt x="354726" y="1326974"/>
                  </a:lnTo>
                  <a:lnTo>
                    <a:pt x="336399" y="1285466"/>
                  </a:lnTo>
                  <a:lnTo>
                    <a:pt x="320628" y="1242650"/>
                  </a:lnTo>
                  <a:lnTo>
                    <a:pt x="307509" y="1198622"/>
                  </a:lnTo>
                  <a:lnTo>
                    <a:pt x="297138" y="1153479"/>
                  </a:lnTo>
                  <a:lnTo>
                    <a:pt x="289612" y="1107317"/>
                  </a:lnTo>
                  <a:lnTo>
                    <a:pt x="285026" y="1060230"/>
                  </a:lnTo>
                  <a:lnTo>
                    <a:pt x="283476" y="1012317"/>
                  </a:lnTo>
                  <a:lnTo>
                    <a:pt x="285026" y="964388"/>
                  </a:lnTo>
                  <a:lnTo>
                    <a:pt x="289612" y="917288"/>
                  </a:lnTo>
                  <a:lnTo>
                    <a:pt x="297138" y="871113"/>
                  </a:lnTo>
                  <a:lnTo>
                    <a:pt x="307509" y="825959"/>
                  </a:lnTo>
                  <a:lnTo>
                    <a:pt x="320628" y="781921"/>
                  </a:lnTo>
                  <a:lnTo>
                    <a:pt x="336399" y="739096"/>
                  </a:lnTo>
                  <a:lnTo>
                    <a:pt x="354726" y="697580"/>
                  </a:lnTo>
                  <a:lnTo>
                    <a:pt x="375514" y="657468"/>
                  </a:lnTo>
                  <a:lnTo>
                    <a:pt x="398666" y="618856"/>
                  </a:lnTo>
                  <a:lnTo>
                    <a:pt x="424086" y="581841"/>
                  </a:lnTo>
                  <a:lnTo>
                    <a:pt x="451679" y="546519"/>
                  </a:lnTo>
                  <a:lnTo>
                    <a:pt x="481348" y="512985"/>
                  </a:lnTo>
                  <a:lnTo>
                    <a:pt x="512997" y="481336"/>
                  </a:lnTo>
                  <a:lnTo>
                    <a:pt x="546531" y="451667"/>
                  </a:lnTo>
                  <a:lnTo>
                    <a:pt x="581854" y="424074"/>
                  </a:lnTo>
                  <a:lnTo>
                    <a:pt x="618869" y="398654"/>
                  </a:lnTo>
                  <a:lnTo>
                    <a:pt x="657480" y="375502"/>
                  </a:lnTo>
                  <a:lnTo>
                    <a:pt x="697592" y="354714"/>
                  </a:lnTo>
                  <a:lnTo>
                    <a:pt x="739108" y="336387"/>
                  </a:lnTo>
                  <a:lnTo>
                    <a:pt x="781933" y="320616"/>
                  </a:lnTo>
                  <a:lnTo>
                    <a:pt x="825971" y="307497"/>
                  </a:lnTo>
                  <a:lnTo>
                    <a:pt x="871126" y="297126"/>
                  </a:lnTo>
                  <a:lnTo>
                    <a:pt x="917301" y="289600"/>
                  </a:lnTo>
                  <a:lnTo>
                    <a:pt x="964400" y="285014"/>
                  </a:lnTo>
                  <a:lnTo>
                    <a:pt x="1012329" y="283464"/>
                  </a:lnTo>
                  <a:lnTo>
                    <a:pt x="1012329" y="0"/>
                  </a:lnTo>
                  <a:close/>
                </a:path>
              </a:pathLst>
            </a:custGeom>
            <a:solidFill>
              <a:srgbClr val="DBDB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51183" y="1633728"/>
              <a:ext cx="1139825" cy="2025014"/>
            </a:xfrm>
            <a:custGeom>
              <a:avLst/>
              <a:gdLst/>
              <a:ahLst/>
              <a:cxnLst/>
              <a:rect l="l" t="t" r="r" b="b"/>
              <a:pathLst>
                <a:path w="1139825" h="2025014">
                  <a:moveTo>
                    <a:pt x="1139202" y="2016506"/>
                  </a:moveTo>
                  <a:lnTo>
                    <a:pt x="1091781" y="2021388"/>
                  </a:lnTo>
                  <a:lnTo>
                    <a:pt x="1044651" y="2024045"/>
                  </a:lnTo>
                  <a:lnTo>
                    <a:pt x="997866" y="2024519"/>
                  </a:lnTo>
                  <a:lnTo>
                    <a:pt x="951482" y="2022852"/>
                  </a:lnTo>
                  <a:lnTo>
                    <a:pt x="905551" y="2019086"/>
                  </a:lnTo>
                  <a:lnTo>
                    <a:pt x="860129" y="2013263"/>
                  </a:lnTo>
                  <a:lnTo>
                    <a:pt x="815269" y="2005426"/>
                  </a:lnTo>
                  <a:lnTo>
                    <a:pt x="771027" y="1995616"/>
                  </a:lnTo>
                  <a:lnTo>
                    <a:pt x="727456" y="1983876"/>
                  </a:lnTo>
                  <a:lnTo>
                    <a:pt x="684610" y="1970248"/>
                  </a:lnTo>
                  <a:lnTo>
                    <a:pt x="642544" y="1954773"/>
                  </a:lnTo>
                  <a:lnTo>
                    <a:pt x="601312" y="1937495"/>
                  </a:lnTo>
                  <a:lnTo>
                    <a:pt x="560968" y="1918455"/>
                  </a:lnTo>
                  <a:lnTo>
                    <a:pt x="521567" y="1897694"/>
                  </a:lnTo>
                  <a:lnTo>
                    <a:pt x="483163" y="1875257"/>
                  </a:lnTo>
                  <a:lnTo>
                    <a:pt x="445810" y="1851183"/>
                  </a:lnTo>
                  <a:lnTo>
                    <a:pt x="409563" y="1825517"/>
                  </a:lnTo>
                  <a:lnTo>
                    <a:pt x="374475" y="1798299"/>
                  </a:lnTo>
                  <a:lnTo>
                    <a:pt x="340601" y="1769572"/>
                  </a:lnTo>
                  <a:lnTo>
                    <a:pt x="307995" y="1739377"/>
                  </a:lnTo>
                  <a:lnTo>
                    <a:pt x="276712" y="1707758"/>
                  </a:lnTo>
                  <a:lnTo>
                    <a:pt x="246806" y="1674756"/>
                  </a:lnTo>
                  <a:lnTo>
                    <a:pt x="218331" y="1640414"/>
                  </a:lnTo>
                  <a:lnTo>
                    <a:pt x="191341" y="1604773"/>
                  </a:lnTo>
                  <a:lnTo>
                    <a:pt x="165891" y="1567875"/>
                  </a:lnTo>
                  <a:lnTo>
                    <a:pt x="142035" y="1529763"/>
                  </a:lnTo>
                  <a:lnTo>
                    <a:pt x="119827" y="1490479"/>
                  </a:lnTo>
                  <a:lnTo>
                    <a:pt x="99322" y="1450065"/>
                  </a:lnTo>
                  <a:lnTo>
                    <a:pt x="80573" y="1408563"/>
                  </a:lnTo>
                  <a:lnTo>
                    <a:pt x="63635" y="1366015"/>
                  </a:lnTo>
                  <a:lnTo>
                    <a:pt x="48563" y="1322464"/>
                  </a:lnTo>
                  <a:lnTo>
                    <a:pt x="35410" y="1277950"/>
                  </a:lnTo>
                  <a:lnTo>
                    <a:pt x="24232" y="1232518"/>
                  </a:lnTo>
                  <a:lnTo>
                    <a:pt x="15081" y="1186208"/>
                  </a:lnTo>
                  <a:lnTo>
                    <a:pt x="8013" y="1139063"/>
                  </a:lnTo>
                  <a:lnTo>
                    <a:pt x="3130" y="1091652"/>
                  </a:lnTo>
                  <a:lnTo>
                    <a:pt x="473" y="1044532"/>
                  </a:lnTo>
                  <a:lnTo>
                    <a:pt x="0" y="997757"/>
                  </a:lnTo>
                  <a:lnTo>
                    <a:pt x="1667" y="951381"/>
                  </a:lnTo>
                  <a:lnTo>
                    <a:pt x="5432" y="905459"/>
                  </a:lnTo>
                  <a:lnTo>
                    <a:pt x="11255" y="860044"/>
                  </a:lnTo>
                  <a:lnTo>
                    <a:pt x="19092" y="815192"/>
                  </a:lnTo>
                  <a:lnTo>
                    <a:pt x="28902" y="770956"/>
                  </a:lnTo>
                  <a:lnTo>
                    <a:pt x="40642" y="727391"/>
                  </a:lnTo>
                  <a:lnTo>
                    <a:pt x="54270" y="684551"/>
                  </a:lnTo>
                  <a:lnTo>
                    <a:pt x="69745" y="642491"/>
                  </a:lnTo>
                  <a:lnTo>
                    <a:pt x="87023" y="601264"/>
                  </a:lnTo>
                  <a:lnTo>
                    <a:pt x="106064" y="560924"/>
                  </a:lnTo>
                  <a:lnTo>
                    <a:pt x="126824" y="521528"/>
                  </a:lnTo>
                  <a:lnTo>
                    <a:pt x="149262" y="483127"/>
                  </a:lnTo>
                  <a:lnTo>
                    <a:pt x="173335" y="445778"/>
                  </a:lnTo>
                  <a:lnTo>
                    <a:pt x="199002" y="409533"/>
                  </a:lnTo>
                  <a:lnTo>
                    <a:pt x="226220" y="374448"/>
                  </a:lnTo>
                  <a:lnTo>
                    <a:pt x="254947" y="340576"/>
                  </a:lnTo>
                  <a:lnTo>
                    <a:pt x="285141" y="307973"/>
                  </a:lnTo>
                  <a:lnTo>
                    <a:pt x="316760" y="276692"/>
                  </a:lnTo>
                  <a:lnTo>
                    <a:pt x="349762" y="246787"/>
                  </a:lnTo>
                  <a:lnTo>
                    <a:pt x="384104" y="218314"/>
                  </a:lnTo>
                  <a:lnTo>
                    <a:pt x="419745" y="191325"/>
                  </a:lnTo>
                  <a:lnTo>
                    <a:pt x="456643" y="165876"/>
                  </a:lnTo>
                  <a:lnTo>
                    <a:pt x="494755" y="142021"/>
                  </a:lnTo>
                  <a:lnTo>
                    <a:pt x="534039" y="119813"/>
                  </a:lnTo>
                  <a:lnTo>
                    <a:pt x="574453" y="99308"/>
                  </a:lnTo>
                  <a:lnTo>
                    <a:pt x="615955" y="80560"/>
                  </a:lnTo>
                  <a:lnTo>
                    <a:pt x="658503" y="63623"/>
                  </a:lnTo>
                  <a:lnTo>
                    <a:pt x="702055" y="48551"/>
                  </a:lnTo>
                  <a:lnTo>
                    <a:pt x="746568" y="35398"/>
                  </a:lnTo>
                  <a:lnTo>
                    <a:pt x="792001" y="24219"/>
                  </a:lnTo>
                  <a:lnTo>
                    <a:pt x="838311" y="15069"/>
                  </a:lnTo>
                  <a:lnTo>
                    <a:pt x="885456" y="8000"/>
                  </a:lnTo>
                  <a:lnTo>
                    <a:pt x="948749" y="2000"/>
                  </a:lnTo>
                  <a:lnTo>
                    <a:pt x="1012329" y="0"/>
                  </a:lnTo>
                  <a:lnTo>
                    <a:pt x="1012329" y="283464"/>
                  </a:lnTo>
                  <a:lnTo>
                    <a:pt x="964400" y="285014"/>
                  </a:lnTo>
                  <a:lnTo>
                    <a:pt x="917301" y="289600"/>
                  </a:lnTo>
                  <a:lnTo>
                    <a:pt x="871126" y="297126"/>
                  </a:lnTo>
                  <a:lnTo>
                    <a:pt x="825971" y="307497"/>
                  </a:lnTo>
                  <a:lnTo>
                    <a:pt x="781933" y="320616"/>
                  </a:lnTo>
                  <a:lnTo>
                    <a:pt x="739108" y="336387"/>
                  </a:lnTo>
                  <a:lnTo>
                    <a:pt x="697592" y="354714"/>
                  </a:lnTo>
                  <a:lnTo>
                    <a:pt x="657480" y="375502"/>
                  </a:lnTo>
                  <a:lnTo>
                    <a:pt x="618869" y="398654"/>
                  </a:lnTo>
                  <a:lnTo>
                    <a:pt x="581854" y="424074"/>
                  </a:lnTo>
                  <a:lnTo>
                    <a:pt x="546531" y="451667"/>
                  </a:lnTo>
                  <a:lnTo>
                    <a:pt x="512997" y="481336"/>
                  </a:lnTo>
                  <a:lnTo>
                    <a:pt x="481348" y="512985"/>
                  </a:lnTo>
                  <a:lnTo>
                    <a:pt x="451679" y="546519"/>
                  </a:lnTo>
                  <a:lnTo>
                    <a:pt x="424086" y="581841"/>
                  </a:lnTo>
                  <a:lnTo>
                    <a:pt x="398666" y="618856"/>
                  </a:lnTo>
                  <a:lnTo>
                    <a:pt x="375514" y="657468"/>
                  </a:lnTo>
                  <a:lnTo>
                    <a:pt x="354726" y="697580"/>
                  </a:lnTo>
                  <a:lnTo>
                    <a:pt x="336399" y="739096"/>
                  </a:lnTo>
                  <a:lnTo>
                    <a:pt x="320628" y="781921"/>
                  </a:lnTo>
                  <a:lnTo>
                    <a:pt x="307509" y="825959"/>
                  </a:lnTo>
                  <a:lnTo>
                    <a:pt x="297138" y="871113"/>
                  </a:lnTo>
                  <a:lnTo>
                    <a:pt x="289612" y="917288"/>
                  </a:lnTo>
                  <a:lnTo>
                    <a:pt x="285026" y="964388"/>
                  </a:lnTo>
                  <a:lnTo>
                    <a:pt x="283476" y="1012317"/>
                  </a:lnTo>
                  <a:lnTo>
                    <a:pt x="285026" y="1060230"/>
                  </a:lnTo>
                  <a:lnTo>
                    <a:pt x="289612" y="1107317"/>
                  </a:lnTo>
                  <a:lnTo>
                    <a:pt x="297138" y="1153479"/>
                  </a:lnTo>
                  <a:lnTo>
                    <a:pt x="307509" y="1198622"/>
                  </a:lnTo>
                  <a:lnTo>
                    <a:pt x="320628" y="1242650"/>
                  </a:lnTo>
                  <a:lnTo>
                    <a:pt x="336399" y="1285466"/>
                  </a:lnTo>
                  <a:lnTo>
                    <a:pt x="354726" y="1326974"/>
                  </a:lnTo>
                  <a:lnTo>
                    <a:pt x="375514" y="1367078"/>
                  </a:lnTo>
                  <a:lnTo>
                    <a:pt x="398666" y="1405683"/>
                  </a:lnTo>
                  <a:lnTo>
                    <a:pt x="424086" y="1442692"/>
                  </a:lnTo>
                  <a:lnTo>
                    <a:pt x="451679" y="1478009"/>
                  </a:lnTo>
                  <a:lnTo>
                    <a:pt x="481348" y="1511539"/>
                  </a:lnTo>
                  <a:lnTo>
                    <a:pt x="512997" y="1543184"/>
                  </a:lnTo>
                  <a:lnTo>
                    <a:pt x="546531" y="1572850"/>
                  </a:lnTo>
                  <a:lnTo>
                    <a:pt x="581854" y="1600440"/>
                  </a:lnTo>
                  <a:lnTo>
                    <a:pt x="618869" y="1625858"/>
                  </a:lnTo>
                  <a:lnTo>
                    <a:pt x="657480" y="1649009"/>
                  </a:lnTo>
                  <a:lnTo>
                    <a:pt x="697592" y="1669795"/>
                  </a:lnTo>
                  <a:lnTo>
                    <a:pt x="739108" y="1688121"/>
                  </a:lnTo>
                  <a:lnTo>
                    <a:pt x="781933" y="1703891"/>
                  </a:lnTo>
                  <a:lnTo>
                    <a:pt x="825971" y="1717010"/>
                  </a:lnTo>
                  <a:lnTo>
                    <a:pt x="871126" y="1727380"/>
                  </a:lnTo>
                  <a:lnTo>
                    <a:pt x="917301" y="1734906"/>
                  </a:lnTo>
                  <a:lnTo>
                    <a:pt x="964400" y="1739492"/>
                  </a:lnTo>
                  <a:lnTo>
                    <a:pt x="1012329" y="1741043"/>
                  </a:lnTo>
                  <a:lnTo>
                    <a:pt x="1035187" y="1740685"/>
                  </a:lnTo>
                  <a:lnTo>
                    <a:pt x="1058033" y="1739614"/>
                  </a:lnTo>
                  <a:lnTo>
                    <a:pt x="1080855" y="1737828"/>
                  </a:lnTo>
                  <a:lnTo>
                    <a:pt x="1103642" y="1735328"/>
                  </a:lnTo>
                  <a:lnTo>
                    <a:pt x="1139202" y="2016506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732276" y="987552"/>
            <a:ext cx="5087620" cy="2707005"/>
          </a:xfrm>
          <a:prstGeom prst="rect">
            <a:avLst/>
          </a:prstGeom>
          <a:ln w="12192">
            <a:solidFill>
              <a:srgbClr val="C285F8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685"/>
              </a:spcBef>
            </a:pP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NPS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120"/>
              </a:spcBef>
            </a:pP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индекс</a:t>
            </a:r>
            <a:r>
              <a:rPr sz="1400" b="1" spc="-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лояльности,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реферальности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1400">
              <a:latin typeface="Arial"/>
              <a:cs typeface="Arial"/>
            </a:endParaRPr>
          </a:p>
          <a:p>
            <a:pPr marL="120014" algn="ctr">
              <a:lnSpc>
                <a:spcPct val="100000"/>
              </a:lnSpc>
            </a:pPr>
            <a:r>
              <a:rPr sz="3600" b="1" spc="240" dirty="0">
                <a:solidFill>
                  <a:srgbClr val="750AD2"/>
                </a:solidFill>
                <a:latin typeface="Arial"/>
                <a:cs typeface="Arial"/>
              </a:rPr>
              <a:t>48</a:t>
            </a:r>
            <a:r>
              <a:rPr sz="1800" b="1" spc="240" dirty="0">
                <a:solidFill>
                  <a:srgbClr val="750AD2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24611" y="3915155"/>
            <a:ext cx="8505825" cy="952500"/>
          </a:xfrm>
          <a:custGeom>
            <a:avLst/>
            <a:gdLst/>
            <a:ahLst/>
            <a:cxnLst/>
            <a:rect l="l" t="t" r="r" b="b"/>
            <a:pathLst>
              <a:path w="8505825" h="952500">
                <a:moveTo>
                  <a:pt x="8378571" y="0"/>
                </a:moveTo>
                <a:lnTo>
                  <a:pt x="126936" y="0"/>
                </a:lnTo>
                <a:lnTo>
                  <a:pt x="77527" y="9975"/>
                </a:lnTo>
                <a:lnTo>
                  <a:pt x="37179" y="37179"/>
                </a:lnTo>
                <a:lnTo>
                  <a:pt x="9975" y="77527"/>
                </a:lnTo>
                <a:lnTo>
                  <a:pt x="0" y="126936"/>
                </a:lnTo>
                <a:lnTo>
                  <a:pt x="0" y="825563"/>
                </a:lnTo>
                <a:lnTo>
                  <a:pt x="9975" y="874972"/>
                </a:lnTo>
                <a:lnTo>
                  <a:pt x="37179" y="915320"/>
                </a:lnTo>
                <a:lnTo>
                  <a:pt x="77527" y="942524"/>
                </a:lnTo>
                <a:lnTo>
                  <a:pt x="126936" y="952500"/>
                </a:lnTo>
                <a:lnTo>
                  <a:pt x="8378571" y="952500"/>
                </a:lnTo>
                <a:lnTo>
                  <a:pt x="8427970" y="942524"/>
                </a:lnTo>
                <a:lnTo>
                  <a:pt x="8468296" y="915320"/>
                </a:lnTo>
                <a:lnTo>
                  <a:pt x="8495478" y="874972"/>
                </a:lnTo>
                <a:lnTo>
                  <a:pt x="8505444" y="825563"/>
                </a:lnTo>
                <a:lnTo>
                  <a:pt x="8505444" y="126936"/>
                </a:lnTo>
                <a:lnTo>
                  <a:pt x="8495478" y="77527"/>
                </a:lnTo>
                <a:lnTo>
                  <a:pt x="8468296" y="37179"/>
                </a:lnTo>
                <a:lnTo>
                  <a:pt x="8427970" y="9975"/>
                </a:lnTo>
                <a:lnTo>
                  <a:pt x="8378571" y="0"/>
                </a:lnTo>
                <a:close/>
              </a:path>
            </a:pathLst>
          </a:custGeom>
          <a:solidFill>
            <a:srgbClr val="F3F3F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059683" y="3989323"/>
            <a:ext cx="303466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90" dirty="0">
                <a:solidFill>
                  <a:srgbClr val="121212"/>
                </a:solidFill>
                <a:latin typeface="Arial"/>
                <a:cs typeface="Arial"/>
              </a:rPr>
              <a:t>Какой</a:t>
            </a:r>
            <a:r>
              <a:rPr sz="1400" b="1" spc="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NPS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считается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 хорошим?</a:t>
            </a:r>
            <a:endParaRPr sz="140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23850" y="3914394"/>
            <a:ext cx="8507095" cy="952500"/>
          </a:xfrm>
          <a:custGeom>
            <a:avLst/>
            <a:gdLst/>
            <a:ahLst/>
            <a:cxnLst/>
            <a:rect l="l" t="t" r="r" b="b"/>
            <a:pathLst>
              <a:path w="8507095" h="952500">
                <a:moveTo>
                  <a:pt x="0" y="126923"/>
                </a:moveTo>
                <a:lnTo>
                  <a:pt x="9975" y="77522"/>
                </a:lnTo>
                <a:lnTo>
                  <a:pt x="37177" y="37177"/>
                </a:lnTo>
                <a:lnTo>
                  <a:pt x="77522" y="9975"/>
                </a:lnTo>
                <a:lnTo>
                  <a:pt x="126923" y="0"/>
                </a:lnTo>
                <a:lnTo>
                  <a:pt x="8380095" y="0"/>
                </a:lnTo>
                <a:lnTo>
                  <a:pt x="8429494" y="9975"/>
                </a:lnTo>
                <a:lnTo>
                  <a:pt x="8469820" y="37177"/>
                </a:lnTo>
                <a:lnTo>
                  <a:pt x="8497002" y="77522"/>
                </a:lnTo>
                <a:lnTo>
                  <a:pt x="8506968" y="126923"/>
                </a:lnTo>
                <a:lnTo>
                  <a:pt x="8506968" y="825576"/>
                </a:lnTo>
                <a:lnTo>
                  <a:pt x="8497002" y="874977"/>
                </a:lnTo>
                <a:lnTo>
                  <a:pt x="8469820" y="915322"/>
                </a:lnTo>
                <a:lnTo>
                  <a:pt x="8429494" y="942524"/>
                </a:lnTo>
                <a:lnTo>
                  <a:pt x="8380095" y="952499"/>
                </a:lnTo>
                <a:lnTo>
                  <a:pt x="126923" y="952499"/>
                </a:lnTo>
                <a:lnTo>
                  <a:pt x="77522" y="942524"/>
                </a:lnTo>
                <a:lnTo>
                  <a:pt x="37177" y="915322"/>
                </a:lnTo>
                <a:lnTo>
                  <a:pt x="9975" y="874977"/>
                </a:lnTo>
                <a:lnTo>
                  <a:pt x="0" y="825576"/>
                </a:lnTo>
                <a:lnTo>
                  <a:pt x="0" y="126923"/>
                </a:lnTo>
                <a:close/>
              </a:path>
            </a:pathLst>
          </a:custGeom>
          <a:ln w="19812">
            <a:solidFill>
              <a:srgbClr val="802AC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559308" y="4242815"/>
          <a:ext cx="8094344" cy="3898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3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7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17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9890">
                <a:tc>
                  <a:txBody>
                    <a:bodyPr/>
                    <a:lstStyle/>
                    <a:p>
                      <a:pPr marL="1780539" marR="1043305" indent="-49530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6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Нужна</a:t>
                      </a:r>
                      <a:r>
                        <a:rPr sz="1100" b="1" spc="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большая</a:t>
                      </a:r>
                      <a:r>
                        <a:rPr sz="1100" b="1" spc="-1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работа </a:t>
                      </a:r>
                      <a:r>
                        <a:rPr sz="1100" b="1" spc="1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(-</a:t>
                      </a:r>
                      <a:r>
                        <a:rPr sz="1100" b="1" spc="1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100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4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L w="12700">
                      <a:solidFill>
                        <a:srgbClr val="797979"/>
                      </a:solidFill>
                      <a:prstDash val="solid"/>
                    </a:lnL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DBDBDB"/>
                    </a:solidFill>
                  </a:tcPr>
                </a:tc>
                <a:tc>
                  <a:txBody>
                    <a:bodyPr/>
                    <a:lstStyle/>
                    <a:p>
                      <a:pPr marL="323215" marR="335280" indent="-2476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Хорошо (1</a:t>
                      </a:r>
                      <a:r>
                        <a:rPr sz="1100" b="1" spc="-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30)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C285F8"/>
                    </a:solidFill>
                  </a:tcPr>
                </a:tc>
                <a:tc>
                  <a:txBody>
                    <a:bodyPr/>
                    <a:lstStyle/>
                    <a:p>
                      <a:pPr marL="473075" marR="524510" indent="-7620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Отлично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(31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2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9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70)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DDABFF"/>
                    </a:solidFill>
                  </a:tcPr>
                </a:tc>
                <a:tc>
                  <a:txBody>
                    <a:bodyPr/>
                    <a:lstStyle/>
                    <a:p>
                      <a:pPr marL="323215" marR="192405" indent="-18415"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r>
                        <a:rPr sz="11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Блестяще </a:t>
                      </a:r>
                      <a:r>
                        <a:rPr sz="11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(71</a:t>
                      </a:r>
                      <a:r>
                        <a:rPr sz="1100" b="1" spc="-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1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1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8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100)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8255" marB="0">
                    <a:lnT w="12700">
                      <a:solidFill>
                        <a:srgbClr val="797979"/>
                      </a:solidFill>
                      <a:prstDash val="solid"/>
                    </a:lnT>
                    <a:lnB w="12700">
                      <a:solidFill>
                        <a:srgbClr val="797979"/>
                      </a:solidFill>
                      <a:prstDash val="soli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/>
          <p:nvPr/>
        </p:nvSpPr>
        <p:spPr>
          <a:xfrm>
            <a:off x="418896" y="4638243"/>
            <a:ext cx="380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40" dirty="0">
                <a:solidFill>
                  <a:srgbClr val="121212"/>
                </a:solidFill>
                <a:latin typeface="Arial"/>
                <a:cs typeface="Arial"/>
              </a:rPr>
              <a:t>100%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459604" y="4638243"/>
            <a:ext cx="22987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50" dirty="0">
                <a:solidFill>
                  <a:srgbClr val="121212"/>
                </a:solidFill>
                <a:latin typeface="Arial"/>
                <a:cs typeface="Arial"/>
              </a:rPr>
              <a:t>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30366" y="4638243"/>
            <a:ext cx="3136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60" dirty="0">
                <a:solidFill>
                  <a:srgbClr val="121212"/>
                </a:solidFill>
                <a:latin typeface="Arial"/>
                <a:cs typeface="Arial"/>
              </a:rPr>
              <a:t>30%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21677" y="4638243"/>
            <a:ext cx="30289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35" dirty="0">
                <a:solidFill>
                  <a:srgbClr val="121212"/>
                </a:solidFill>
                <a:latin typeface="Arial"/>
                <a:cs typeface="Arial"/>
              </a:rPr>
              <a:t>70%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11336" y="4638243"/>
            <a:ext cx="38036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spc="40" dirty="0">
                <a:solidFill>
                  <a:srgbClr val="121212"/>
                </a:solidFill>
                <a:latin typeface="Arial"/>
                <a:cs typeface="Arial"/>
              </a:rPr>
              <a:t>100%</a:t>
            </a:r>
            <a:endParaRPr sz="1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25" dirty="0"/>
              <a:t> </a:t>
            </a:r>
            <a:r>
              <a:rPr spc="75" dirty="0"/>
              <a:t>интереса</a:t>
            </a:r>
            <a:r>
              <a:rPr spc="55" dirty="0"/>
              <a:t> </a:t>
            </a:r>
            <a:r>
              <a:rPr dirty="0"/>
              <a:t>и</a:t>
            </a:r>
            <a:r>
              <a:rPr spc="50" dirty="0"/>
              <a:t> </a:t>
            </a:r>
            <a:r>
              <a:rPr dirty="0"/>
              <a:t>мотивации</a:t>
            </a:r>
            <a:r>
              <a:rPr spc="100" dirty="0"/>
              <a:t> </a:t>
            </a:r>
            <a:r>
              <a:rPr spc="150" dirty="0"/>
              <a:t>к</a:t>
            </a:r>
            <a:r>
              <a:rPr spc="40" dirty="0"/>
              <a:t> </a:t>
            </a:r>
            <a:r>
              <a:rPr dirty="0"/>
              <a:t>обучению</a:t>
            </a:r>
            <a:r>
              <a:rPr spc="60" dirty="0"/>
              <a:t> </a:t>
            </a:r>
            <a:r>
              <a:rPr dirty="0"/>
              <a:t>в</a:t>
            </a:r>
            <a:r>
              <a:rPr spc="55" dirty="0"/>
              <a:t> </a:t>
            </a:r>
            <a:r>
              <a:rPr spc="40" dirty="0"/>
              <a:t>колледже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29" name="object 29"/>
          <p:cNvSpPr txBox="1"/>
          <p:nvPr/>
        </p:nvSpPr>
        <p:spPr>
          <a:xfrm>
            <a:off x="300939" y="555751"/>
            <a:ext cx="7870190" cy="9582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Мотивация</a:t>
            </a:r>
            <a:r>
              <a:rPr sz="1100" b="1" spc="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90" dirty="0">
                <a:solidFill>
                  <a:srgbClr val="9C52DB"/>
                </a:solidFill>
                <a:latin typeface="Arial"/>
                <a:cs typeface="Arial"/>
              </a:rPr>
              <a:t>к</a:t>
            </a:r>
            <a:r>
              <a:rPr sz="1100" b="1" spc="5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учебной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деятельности</a:t>
            </a: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в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колледже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100">
              <a:latin typeface="Arial"/>
              <a:cs typeface="Arial"/>
            </a:endParaRPr>
          </a:p>
          <a:p>
            <a:pPr marL="4147185" marR="5080" indent="-3175">
              <a:lnSpc>
                <a:spcPct val="107100"/>
              </a:lnSpc>
            </a:pP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Я</a:t>
            </a: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предпринимаю</a:t>
            </a: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чтобы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моё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было</a:t>
            </a:r>
            <a:r>
              <a:rPr sz="1400" b="1" spc="2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максимально</a:t>
            </a:r>
            <a:r>
              <a:rPr sz="1400" b="1" spc="1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успешным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4611" y="1740407"/>
            <a:ext cx="3348354" cy="878205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17145" rIns="0" bIns="0" rtlCol="0">
            <a:spAutoFit/>
          </a:bodyPr>
          <a:lstStyle/>
          <a:p>
            <a:pPr marL="90805" marR="430530">
              <a:lnSpc>
                <a:spcPct val="101200"/>
              </a:lnSpc>
              <a:spcBef>
                <a:spcPts val="135"/>
              </a:spcBef>
            </a:pPr>
            <a:r>
              <a:rPr sz="1800" b="1" spc="110" dirty="0">
                <a:solidFill>
                  <a:srgbClr val="750AD2"/>
                </a:solidFill>
                <a:latin typeface="Arial"/>
                <a:cs typeface="Arial"/>
              </a:rPr>
              <a:t>83%</a:t>
            </a:r>
            <a:r>
              <a:rPr sz="1800" b="1" spc="1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r>
              <a:rPr sz="1100" b="1" spc="8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или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частично</a:t>
            </a:r>
            <a:r>
              <a:rPr sz="1100" spc="1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согласны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с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утверждением,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прилагают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1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</a:t>
            </a:r>
            <a:r>
              <a:rPr sz="11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чтобы</a:t>
            </a:r>
            <a:r>
              <a:rPr sz="11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их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 было</a:t>
            </a:r>
            <a:r>
              <a:rPr sz="11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успешным.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56050" y="2051050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2003" y="3004451"/>
          <a:ext cx="3340100" cy="10331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4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3845">
                <a:tc>
                  <a:txBody>
                    <a:bodyPr/>
                    <a:lstStyle/>
                    <a:p>
                      <a:pPr marL="440690">
                        <a:lnSpc>
                          <a:spcPct val="100000"/>
                        </a:lnSpc>
                        <a:spcBef>
                          <a:spcPts val="360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1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r>
                        <a:rPr sz="1100" b="1" i="1" spc="60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B="0"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137160" marR="323215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степень</a:t>
                      </a:r>
                      <a:r>
                        <a:rPr sz="1000" spc="9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твоего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согласия</a:t>
                      </a:r>
                      <a:r>
                        <a:rPr sz="1000" spc="114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следующим утверждением: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Я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предпринимаю</a:t>
                      </a:r>
                      <a:r>
                        <a:rPr sz="1000" spc="6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все</a:t>
                      </a:r>
                      <a:r>
                        <a:rPr sz="1000" spc="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усилия,</a:t>
                      </a:r>
                      <a:r>
                        <a:rPr sz="1000" spc="6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</a:t>
                      </a:r>
                      <a:r>
                        <a:rPr sz="1000" spc="5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моё</a:t>
                      </a:r>
                      <a:r>
                        <a:rPr sz="1000" spc="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обучение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371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было</a:t>
                      </a:r>
                      <a:r>
                        <a:rPr sz="1000" spc="7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максимально</a:t>
                      </a:r>
                      <a:r>
                        <a:rPr sz="1000" spc="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успешным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2192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6" name="object 6"/>
          <p:cNvGrpSpPr/>
          <p:nvPr/>
        </p:nvGrpSpPr>
        <p:grpSpPr>
          <a:xfrm>
            <a:off x="5935789" y="1930717"/>
            <a:ext cx="2652395" cy="2447925"/>
            <a:chOff x="5935789" y="1930717"/>
            <a:chExt cx="2652395" cy="2447925"/>
          </a:xfrm>
        </p:grpSpPr>
        <p:sp>
          <p:nvSpPr>
            <p:cNvPr id="7" name="object 7"/>
            <p:cNvSpPr/>
            <p:nvPr/>
          </p:nvSpPr>
          <p:spPr>
            <a:xfrm>
              <a:off x="5989320" y="1935479"/>
              <a:ext cx="2593975" cy="2438400"/>
            </a:xfrm>
            <a:custGeom>
              <a:avLst/>
              <a:gdLst/>
              <a:ahLst/>
              <a:cxnLst/>
              <a:rect l="l" t="t" r="r" b="b"/>
              <a:pathLst>
                <a:path w="2593975" h="2438400">
                  <a:moveTo>
                    <a:pt x="0" y="2438400"/>
                  </a:moveTo>
                  <a:lnTo>
                    <a:pt x="2593848" y="2438400"/>
                  </a:lnTo>
                </a:path>
                <a:path w="2593975" h="2438400">
                  <a:moveTo>
                    <a:pt x="0" y="1950720"/>
                  </a:moveTo>
                  <a:lnTo>
                    <a:pt x="2593848" y="1950720"/>
                  </a:lnTo>
                </a:path>
                <a:path w="2593975" h="2438400">
                  <a:moveTo>
                    <a:pt x="0" y="1463039"/>
                  </a:moveTo>
                  <a:lnTo>
                    <a:pt x="2593848" y="1463039"/>
                  </a:lnTo>
                </a:path>
                <a:path w="2593975" h="2438400">
                  <a:moveTo>
                    <a:pt x="0" y="975359"/>
                  </a:moveTo>
                  <a:lnTo>
                    <a:pt x="2593848" y="975359"/>
                  </a:lnTo>
                </a:path>
                <a:path w="2593975" h="2438400">
                  <a:moveTo>
                    <a:pt x="0" y="487680"/>
                  </a:moveTo>
                  <a:lnTo>
                    <a:pt x="2593848" y="487680"/>
                  </a:lnTo>
                </a:path>
                <a:path w="2593975" h="2438400">
                  <a:moveTo>
                    <a:pt x="0" y="0"/>
                  </a:moveTo>
                  <a:lnTo>
                    <a:pt x="2593848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88558" y="4007357"/>
              <a:ext cx="78105" cy="243840"/>
            </a:xfrm>
            <a:custGeom>
              <a:avLst/>
              <a:gdLst/>
              <a:ahLst/>
              <a:cxnLst/>
              <a:rect l="l" t="t" r="r" b="b"/>
              <a:pathLst>
                <a:path w="78104" h="243839">
                  <a:moveTo>
                    <a:pt x="77724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77724" y="24384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88558" y="4007357"/>
              <a:ext cx="78105" cy="243840"/>
            </a:xfrm>
            <a:custGeom>
              <a:avLst/>
              <a:gdLst/>
              <a:ahLst/>
              <a:cxnLst/>
              <a:rect l="l" t="t" r="r" b="b"/>
              <a:pathLst>
                <a:path w="78104" h="243839">
                  <a:moveTo>
                    <a:pt x="0" y="243840"/>
                  </a:moveTo>
                  <a:lnTo>
                    <a:pt x="77724" y="24384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4384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88558" y="3519677"/>
              <a:ext cx="78105" cy="243840"/>
            </a:xfrm>
            <a:custGeom>
              <a:avLst/>
              <a:gdLst/>
              <a:ahLst/>
              <a:cxnLst/>
              <a:rect l="l" t="t" r="r" b="b"/>
              <a:pathLst>
                <a:path w="78104" h="243839">
                  <a:moveTo>
                    <a:pt x="77724" y="0"/>
                  </a:moveTo>
                  <a:lnTo>
                    <a:pt x="0" y="0"/>
                  </a:lnTo>
                  <a:lnTo>
                    <a:pt x="0" y="243840"/>
                  </a:lnTo>
                  <a:lnTo>
                    <a:pt x="77724" y="243840"/>
                  </a:lnTo>
                  <a:lnTo>
                    <a:pt x="7772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88558" y="3519677"/>
              <a:ext cx="78105" cy="243840"/>
            </a:xfrm>
            <a:custGeom>
              <a:avLst/>
              <a:gdLst/>
              <a:ahLst/>
              <a:cxnLst/>
              <a:rect l="l" t="t" r="r" b="b"/>
              <a:pathLst>
                <a:path w="78104" h="243839">
                  <a:moveTo>
                    <a:pt x="0" y="243840"/>
                  </a:moveTo>
                  <a:lnTo>
                    <a:pt x="77724" y="243840"/>
                  </a:lnTo>
                  <a:lnTo>
                    <a:pt x="77724" y="0"/>
                  </a:lnTo>
                  <a:lnTo>
                    <a:pt x="0" y="0"/>
                  </a:lnTo>
                  <a:lnTo>
                    <a:pt x="0" y="24384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88558" y="3033521"/>
              <a:ext cx="287020" cy="242570"/>
            </a:xfrm>
            <a:custGeom>
              <a:avLst/>
              <a:gdLst/>
              <a:ahLst/>
              <a:cxnLst/>
              <a:rect l="l" t="t" r="r" b="b"/>
              <a:pathLst>
                <a:path w="287020" h="242570">
                  <a:moveTo>
                    <a:pt x="286512" y="0"/>
                  </a:moveTo>
                  <a:lnTo>
                    <a:pt x="0" y="0"/>
                  </a:lnTo>
                  <a:lnTo>
                    <a:pt x="0" y="242315"/>
                  </a:lnTo>
                  <a:lnTo>
                    <a:pt x="286512" y="242315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88558" y="3033521"/>
              <a:ext cx="287020" cy="242570"/>
            </a:xfrm>
            <a:custGeom>
              <a:avLst/>
              <a:gdLst/>
              <a:ahLst/>
              <a:cxnLst/>
              <a:rect l="l" t="t" r="r" b="b"/>
              <a:pathLst>
                <a:path w="287020" h="242570">
                  <a:moveTo>
                    <a:pt x="0" y="242315"/>
                  </a:moveTo>
                  <a:lnTo>
                    <a:pt x="286512" y="242315"/>
                  </a:lnTo>
                  <a:lnTo>
                    <a:pt x="286512" y="0"/>
                  </a:lnTo>
                  <a:lnTo>
                    <a:pt x="0" y="0"/>
                  </a:lnTo>
                  <a:lnTo>
                    <a:pt x="0" y="24231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88558" y="2545841"/>
              <a:ext cx="675640" cy="243840"/>
            </a:xfrm>
            <a:custGeom>
              <a:avLst/>
              <a:gdLst/>
              <a:ahLst/>
              <a:cxnLst/>
              <a:rect l="l" t="t" r="r" b="b"/>
              <a:pathLst>
                <a:path w="675640" h="243839">
                  <a:moveTo>
                    <a:pt x="675132" y="0"/>
                  </a:moveTo>
                  <a:lnTo>
                    <a:pt x="0" y="0"/>
                  </a:lnTo>
                  <a:lnTo>
                    <a:pt x="0" y="243839"/>
                  </a:lnTo>
                  <a:lnTo>
                    <a:pt x="675132" y="243839"/>
                  </a:lnTo>
                  <a:lnTo>
                    <a:pt x="67513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88558" y="2545841"/>
              <a:ext cx="675640" cy="243840"/>
            </a:xfrm>
            <a:custGeom>
              <a:avLst/>
              <a:gdLst/>
              <a:ahLst/>
              <a:cxnLst/>
              <a:rect l="l" t="t" r="r" b="b"/>
              <a:pathLst>
                <a:path w="675640" h="243839">
                  <a:moveTo>
                    <a:pt x="0" y="243839"/>
                  </a:moveTo>
                  <a:lnTo>
                    <a:pt x="675132" y="243839"/>
                  </a:lnTo>
                  <a:lnTo>
                    <a:pt x="675132" y="0"/>
                  </a:lnTo>
                  <a:lnTo>
                    <a:pt x="0" y="0"/>
                  </a:lnTo>
                  <a:lnTo>
                    <a:pt x="0" y="243839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88558" y="2058161"/>
              <a:ext cx="1480185" cy="243840"/>
            </a:xfrm>
            <a:custGeom>
              <a:avLst/>
              <a:gdLst/>
              <a:ahLst/>
              <a:cxnLst/>
              <a:rect l="l" t="t" r="r" b="b"/>
              <a:pathLst>
                <a:path w="1480184" h="243839">
                  <a:moveTo>
                    <a:pt x="1479804" y="0"/>
                  </a:moveTo>
                  <a:lnTo>
                    <a:pt x="0" y="0"/>
                  </a:lnTo>
                  <a:lnTo>
                    <a:pt x="0" y="243839"/>
                  </a:lnTo>
                  <a:lnTo>
                    <a:pt x="1479804" y="243839"/>
                  </a:lnTo>
                  <a:lnTo>
                    <a:pt x="147980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88558" y="2058161"/>
              <a:ext cx="1480185" cy="243840"/>
            </a:xfrm>
            <a:custGeom>
              <a:avLst/>
              <a:gdLst/>
              <a:ahLst/>
              <a:cxnLst/>
              <a:rect l="l" t="t" r="r" b="b"/>
              <a:pathLst>
                <a:path w="1480184" h="243839">
                  <a:moveTo>
                    <a:pt x="0" y="243839"/>
                  </a:moveTo>
                  <a:lnTo>
                    <a:pt x="1479804" y="243839"/>
                  </a:lnTo>
                  <a:lnTo>
                    <a:pt x="1479804" y="0"/>
                  </a:lnTo>
                  <a:lnTo>
                    <a:pt x="0" y="0"/>
                  </a:lnTo>
                  <a:lnTo>
                    <a:pt x="0" y="243839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40552" y="1935479"/>
              <a:ext cx="48895" cy="2438400"/>
            </a:xfrm>
            <a:custGeom>
              <a:avLst/>
              <a:gdLst/>
              <a:ahLst/>
              <a:cxnLst/>
              <a:rect l="l" t="t" r="r" b="b"/>
              <a:pathLst>
                <a:path w="48895" h="2438400">
                  <a:moveTo>
                    <a:pt x="48768" y="2438400"/>
                  </a:moveTo>
                  <a:lnTo>
                    <a:pt x="48768" y="0"/>
                  </a:lnTo>
                </a:path>
                <a:path w="48895" h="2438400">
                  <a:moveTo>
                    <a:pt x="0" y="2438400"/>
                  </a:moveTo>
                  <a:lnTo>
                    <a:pt x="48768" y="2438400"/>
                  </a:lnTo>
                </a:path>
                <a:path w="48895" h="2438400">
                  <a:moveTo>
                    <a:pt x="0" y="1950720"/>
                  </a:moveTo>
                  <a:lnTo>
                    <a:pt x="48768" y="1950720"/>
                  </a:lnTo>
                </a:path>
                <a:path w="48895" h="2438400">
                  <a:moveTo>
                    <a:pt x="0" y="1463039"/>
                  </a:moveTo>
                  <a:lnTo>
                    <a:pt x="48768" y="1463039"/>
                  </a:lnTo>
                </a:path>
                <a:path w="48895" h="2438400">
                  <a:moveTo>
                    <a:pt x="0" y="975359"/>
                  </a:moveTo>
                  <a:lnTo>
                    <a:pt x="48768" y="975359"/>
                  </a:lnTo>
                </a:path>
                <a:path w="48895" h="2438400">
                  <a:moveTo>
                    <a:pt x="0" y="487680"/>
                  </a:moveTo>
                  <a:lnTo>
                    <a:pt x="48768" y="487680"/>
                  </a:lnTo>
                </a:path>
                <a:path w="48895" h="2438400">
                  <a:moveTo>
                    <a:pt x="0" y="0"/>
                  </a:moveTo>
                  <a:lnTo>
                    <a:pt x="48768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7544434" y="2062098"/>
            <a:ext cx="331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57%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95571" y="2538729"/>
            <a:ext cx="16662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739128" y="2549779"/>
            <a:ext cx="3422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35" dirty="0">
                <a:solidFill>
                  <a:srgbClr val="121212"/>
                </a:solidFill>
                <a:latin typeface="Arial"/>
                <a:cs typeface="Arial"/>
              </a:rPr>
              <a:t>26%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974338" y="3026410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375527" y="2984754"/>
            <a:ext cx="2641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125" dirty="0">
                <a:solidFill>
                  <a:srgbClr val="121212"/>
                </a:solidFill>
                <a:latin typeface="Arial"/>
                <a:cs typeface="Arial"/>
              </a:rPr>
              <a:t>11%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14495" y="3514090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374891" y="3585209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26764" y="3891788"/>
            <a:ext cx="2033905" cy="415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89635" marR="5080" indent="-890269">
              <a:lnSpc>
                <a:spcPct val="106700"/>
              </a:lnSpc>
              <a:spcBef>
                <a:spcPts val="100"/>
              </a:spcBef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 не </a:t>
            </a:r>
            <a:r>
              <a:rPr sz="12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143497" y="4012793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784091" y="972311"/>
            <a:ext cx="5035550" cy="3831590"/>
          </a:xfrm>
          <a:custGeom>
            <a:avLst/>
            <a:gdLst/>
            <a:ahLst/>
            <a:cxnLst/>
            <a:rect l="l" t="t" r="r" b="b"/>
            <a:pathLst>
              <a:path w="5035550" h="3831590">
                <a:moveTo>
                  <a:pt x="0" y="3831336"/>
                </a:moveTo>
                <a:lnTo>
                  <a:pt x="5035296" y="3831336"/>
                </a:lnTo>
                <a:lnTo>
                  <a:pt x="5035296" y="0"/>
                </a:lnTo>
                <a:lnTo>
                  <a:pt x="0" y="0"/>
                </a:lnTo>
                <a:lnTo>
                  <a:pt x="0" y="3831336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Респонденты</a:t>
            </a:r>
            <a:r>
              <a:rPr spc="150" dirty="0"/>
              <a:t> </a:t>
            </a:r>
            <a:r>
              <a:rPr dirty="0"/>
              <a:t>и</a:t>
            </a:r>
            <a:r>
              <a:rPr spc="160" dirty="0"/>
              <a:t> </a:t>
            </a:r>
            <a:r>
              <a:rPr dirty="0"/>
              <a:t>методы</a:t>
            </a:r>
            <a:r>
              <a:rPr spc="185" dirty="0"/>
              <a:t> </a:t>
            </a:r>
            <a:r>
              <a:rPr spc="-10" dirty="0"/>
              <a:t>исследования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02158" y="973658"/>
            <a:ext cx="6028055" cy="18014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95"/>
              </a:spcBef>
            </a:pPr>
            <a:r>
              <a:rPr sz="1600" b="1" spc="50" dirty="0">
                <a:latin typeface="Arial"/>
                <a:cs typeface="Arial"/>
              </a:rPr>
              <a:t>Наименование</a:t>
            </a:r>
            <a:r>
              <a:rPr sz="1600" b="1" spc="9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специальности:</a:t>
            </a:r>
            <a:r>
              <a:rPr sz="1600" b="1" spc="475" dirty="0">
                <a:latin typeface="Arial"/>
                <a:cs typeface="Arial"/>
              </a:rPr>
              <a:t> </a:t>
            </a:r>
            <a:r>
              <a:rPr sz="1400" b="1" spc="145" dirty="0">
                <a:solidFill>
                  <a:srgbClr val="750AD2"/>
                </a:solidFill>
                <a:latin typeface="Arial"/>
                <a:cs typeface="Arial"/>
              </a:rPr>
              <a:t>09.02.07</a:t>
            </a:r>
            <a:r>
              <a:rPr sz="1400" b="1" spc="1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750AD2"/>
                </a:solidFill>
                <a:latin typeface="Arial"/>
                <a:cs typeface="Arial"/>
              </a:rPr>
              <a:t>Информационные</a:t>
            </a:r>
            <a:endParaRPr sz="1400" dirty="0">
              <a:latin typeface="Arial"/>
              <a:cs typeface="Arial"/>
            </a:endParaRPr>
          </a:p>
          <a:p>
            <a:pPr marL="16510">
              <a:lnSpc>
                <a:spcPts val="1670"/>
              </a:lnSpc>
              <a:spcBef>
                <a:spcPts val="25"/>
              </a:spcBef>
            </a:pPr>
            <a:r>
              <a:rPr sz="1400" b="1" spc="30" dirty="0">
                <a:solidFill>
                  <a:srgbClr val="750AD2"/>
                </a:solidFill>
                <a:latin typeface="Arial"/>
                <a:cs typeface="Arial"/>
              </a:rPr>
              <a:t>системы</a:t>
            </a:r>
            <a:r>
              <a:rPr sz="1400" b="1" spc="6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30" dirty="0" err="1">
                <a:solidFill>
                  <a:srgbClr val="750AD2"/>
                </a:solidFill>
                <a:latin typeface="Arial"/>
                <a:cs typeface="Arial"/>
              </a:rPr>
              <a:t>и</a:t>
            </a:r>
            <a:r>
              <a:rPr sz="14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30" dirty="0" err="1">
                <a:solidFill>
                  <a:srgbClr val="750AD2"/>
                </a:solidFill>
                <a:latin typeface="Arial"/>
                <a:cs typeface="Arial"/>
              </a:rPr>
              <a:t>программирование</a:t>
            </a:r>
            <a:endParaRPr sz="1400" dirty="0">
              <a:latin typeface="Arial"/>
              <a:cs typeface="Arial"/>
            </a:endParaRPr>
          </a:p>
          <a:p>
            <a:pPr marL="16510">
              <a:lnSpc>
                <a:spcPts val="1910"/>
              </a:lnSpc>
            </a:pPr>
            <a:r>
              <a:rPr sz="1600" b="1" dirty="0">
                <a:latin typeface="Arial"/>
                <a:cs typeface="Arial"/>
              </a:rPr>
              <a:t>Охват:</a:t>
            </a:r>
            <a:r>
              <a:rPr sz="1600" b="1" spc="105" dirty="0"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750AD2"/>
                </a:solidFill>
                <a:latin typeface="Arial"/>
                <a:cs typeface="Arial"/>
              </a:rPr>
              <a:t>78% </a:t>
            </a:r>
            <a:r>
              <a:rPr sz="14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4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числа</a:t>
            </a:r>
            <a:r>
              <a:rPr sz="14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обучающихся</a:t>
            </a:r>
            <a:endParaRPr sz="14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1600" b="1" spc="70" dirty="0">
                <a:latin typeface="Arial"/>
                <a:cs typeface="Arial"/>
              </a:rPr>
              <a:t>Метод</a:t>
            </a:r>
            <a:r>
              <a:rPr sz="1600" b="1" spc="130" dirty="0">
                <a:latin typeface="Arial"/>
                <a:cs typeface="Arial"/>
              </a:rPr>
              <a:t> </a:t>
            </a:r>
            <a:r>
              <a:rPr sz="1600" b="1" spc="50" dirty="0">
                <a:latin typeface="Arial"/>
                <a:cs typeface="Arial"/>
              </a:rPr>
              <a:t>сбора</a:t>
            </a:r>
            <a:r>
              <a:rPr sz="1600" b="1" spc="14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данных:</a:t>
            </a:r>
            <a:r>
              <a:rPr sz="1600" b="1" spc="130" dirty="0"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анонимный</a:t>
            </a:r>
            <a:r>
              <a:rPr sz="1400" b="1" spc="3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750AD2"/>
                </a:solidFill>
                <a:latin typeface="Arial"/>
                <a:cs typeface="Arial"/>
              </a:rPr>
              <a:t>онлайн</a:t>
            </a:r>
            <a:r>
              <a:rPr sz="1400" b="1" spc="5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dirty="0" err="1">
                <a:solidFill>
                  <a:srgbClr val="750AD2"/>
                </a:solidFill>
                <a:latin typeface="Arial"/>
                <a:cs typeface="Arial"/>
              </a:rPr>
              <a:t>опрос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10" dirty="0">
                <a:latin typeface="Arial"/>
                <a:cs typeface="Arial"/>
              </a:rPr>
              <a:t>Инструменты:</a:t>
            </a:r>
            <a:r>
              <a:rPr sz="1600" b="1" spc="300" dirty="0"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750AD2"/>
                </a:solidFill>
                <a:latin typeface="Arial"/>
                <a:cs typeface="Arial"/>
              </a:rPr>
              <a:t>Описательная</a:t>
            </a:r>
            <a:r>
              <a:rPr sz="1400" b="1" spc="114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750AD2"/>
                </a:solidFill>
                <a:latin typeface="Arial"/>
                <a:cs typeface="Arial"/>
              </a:rPr>
              <a:t>статистика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spc="20" dirty="0">
                <a:latin typeface="Arial"/>
                <a:cs typeface="Arial"/>
              </a:rPr>
              <a:t>Прохождение:</a:t>
            </a:r>
            <a:r>
              <a:rPr sz="1600" b="1" spc="305" dirty="0"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750AD2"/>
                </a:solidFill>
                <a:latin typeface="Arial"/>
                <a:cs typeface="Arial"/>
              </a:rPr>
              <a:t>анонимизированное,</a:t>
            </a:r>
            <a:r>
              <a:rPr sz="1400" b="1" spc="1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750AD2"/>
                </a:solidFill>
                <a:latin typeface="Arial"/>
                <a:cs typeface="Arial"/>
              </a:rPr>
              <a:t>все</a:t>
            </a:r>
            <a:r>
              <a:rPr sz="1400" b="1" spc="19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750AD2"/>
                </a:solidFill>
                <a:latin typeface="Arial"/>
                <a:cs typeface="Arial"/>
              </a:rPr>
              <a:t>курсы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Учебный</a:t>
            </a:r>
            <a:r>
              <a:rPr sz="1600" b="1" spc="1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период</a:t>
            </a:r>
            <a:r>
              <a:rPr sz="1600" b="1" spc="1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проведения</a:t>
            </a:r>
            <a:r>
              <a:rPr sz="1600" b="1" spc="1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121212"/>
                </a:solidFill>
                <a:latin typeface="Arial"/>
                <a:cs typeface="Arial"/>
              </a:rPr>
              <a:t>мониторинга:</a:t>
            </a:r>
            <a:r>
              <a:rPr sz="1600" b="1" spc="20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85" dirty="0">
                <a:solidFill>
                  <a:srgbClr val="750AD2"/>
                </a:solidFill>
                <a:latin typeface="Arial"/>
                <a:cs typeface="Arial"/>
              </a:rPr>
              <a:t>202</a:t>
            </a:r>
            <a:r>
              <a:rPr lang="ru-RU" sz="1400" b="1" spc="185" dirty="0">
                <a:solidFill>
                  <a:srgbClr val="750AD2"/>
                </a:solidFill>
                <a:latin typeface="Arial"/>
                <a:cs typeface="Arial"/>
              </a:rPr>
              <a:t>5</a:t>
            </a:r>
            <a:r>
              <a:rPr sz="1400" b="1" spc="6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270" dirty="0">
                <a:solidFill>
                  <a:srgbClr val="750AD2"/>
                </a:solidFill>
                <a:latin typeface="Arial"/>
                <a:cs typeface="Arial"/>
              </a:rPr>
              <a:t>–</a:t>
            </a:r>
            <a:r>
              <a:rPr sz="1400" b="1" spc="11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190" dirty="0">
                <a:solidFill>
                  <a:srgbClr val="750AD2"/>
                </a:solidFill>
                <a:latin typeface="Arial"/>
                <a:cs typeface="Arial"/>
              </a:rPr>
              <a:t>202</a:t>
            </a:r>
            <a:r>
              <a:rPr lang="ru-RU" sz="1400" b="1" spc="190" dirty="0">
                <a:solidFill>
                  <a:srgbClr val="750AD2"/>
                </a:solidFill>
                <a:latin typeface="Arial"/>
                <a:cs typeface="Arial"/>
              </a:rPr>
              <a:t>6</a:t>
            </a:r>
            <a:r>
              <a:rPr sz="14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750AD2"/>
                </a:solidFill>
                <a:latin typeface="Arial"/>
                <a:cs typeface="Arial"/>
              </a:rPr>
              <a:t>г.</a:t>
            </a: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71881"/>
            <a:ext cx="82086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CSI,</a:t>
            </a:r>
            <a:r>
              <a:rPr sz="1100" b="1" spc="3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Удовлетворенность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конкретными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9C52DB"/>
                </a:solidFill>
                <a:latin typeface="Arial"/>
                <a:cs typeface="Arial"/>
              </a:rPr>
              <a:t>аспектами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образовательного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процесса</a:t>
            </a:r>
            <a:r>
              <a:rPr sz="1100" b="1" spc="2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(конкретная</a:t>
            </a:r>
            <a:r>
              <a:rPr sz="1100" b="1" spc="25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удовлетворенность)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317500" y="956944"/>
          <a:ext cx="2952750" cy="38792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5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51815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300"/>
                        </a:spcBef>
                      </a:pP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Расшифровка</a:t>
                      </a:r>
                      <a:r>
                        <a:rPr sz="1200" b="1" spc="15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аспектов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6510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050" b="1" spc="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Воспитательное</a:t>
                      </a:r>
                      <a:r>
                        <a:rPr sz="1050" b="1" spc="13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направление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6830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(Ощущение</a:t>
                      </a:r>
                      <a:r>
                        <a:rPr sz="900" spc="1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безопасной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поддерживающей</a:t>
                      </a:r>
                      <a:r>
                        <a:rPr sz="900" spc="16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среды,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Признание</a:t>
                      </a:r>
                      <a:r>
                        <a:rPr sz="900" spc="1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18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уважение</a:t>
                      </a:r>
                      <a:r>
                        <a:rPr sz="900" spc="1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достижений,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Поддержка</a:t>
                      </a:r>
                      <a:r>
                        <a:rPr sz="900" spc="1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5" dirty="0">
                          <a:latin typeface="Microsoft Sans Serif"/>
                          <a:cs typeface="Microsoft Sans Serif"/>
                        </a:rPr>
                        <a:t>во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время</a:t>
                      </a:r>
                      <a:r>
                        <a:rPr sz="900" spc="114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со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стороны</a:t>
                      </a:r>
                      <a:r>
                        <a:rPr sz="900" spc="1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куратора</a:t>
                      </a:r>
                      <a:r>
                        <a:rPr sz="900" spc="1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70" dirty="0">
                          <a:latin typeface="Microsoft Sans Serif"/>
                          <a:cs typeface="Microsoft Sans Serif"/>
                        </a:rPr>
                        <a:t>/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тьютора)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050" b="1" spc="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Образовательная</a:t>
                      </a:r>
                      <a:r>
                        <a:rPr sz="1050" b="1" spc="2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среда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8735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(Площадка</a:t>
                      </a:r>
                      <a:r>
                        <a:rPr sz="900" spc="34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3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34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аудиторные</a:t>
                      </a:r>
                      <a:r>
                        <a:rPr sz="900" spc="33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условия,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Наличие</a:t>
                      </a:r>
                      <a:r>
                        <a:rPr sz="900" spc="455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необходимого</a:t>
                      </a:r>
                      <a:r>
                        <a:rPr sz="900" spc="465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оборудования</a:t>
                      </a:r>
                      <a:r>
                        <a:rPr sz="900" spc="459" dirty="0">
                          <a:latin typeface="Microsoft Sans Serif"/>
                          <a:cs typeface="Microsoft Sans Serif"/>
                        </a:rPr>
                        <a:t>  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программного</a:t>
                      </a:r>
                      <a:r>
                        <a:rPr sz="900" spc="1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обеспечения</a:t>
                      </a:r>
                      <a:r>
                        <a:rPr sz="900" spc="1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1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обучения)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50" b="1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Учебное</a:t>
                      </a:r>
                      <a:r>
                        <a:rPr sz="1050" b="1" spc="204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направление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8735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(Нагрузка</a:t>
                      </a:r>
                      <a:r>
                        <a:rPr sz="900" spc="254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5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гибкость</a:t>
                      </a:r>
                      <a:r>
                        <a:rPr sz="900" spc="26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расписания,</a:t>
                      </a:r>
                      <a:r>
                        <a:rPr sz="900" spc="26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Ясность</a:t>
                      </a:r>
                      <a:r>
                        <a:rPr sz="900" spc="254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 доступность</a:t>
                      </a:r>
                      <a:r>
                        <a:rPr sz="900" spc="3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информации</a:t>
                      </a:r>
                      <a:r>
                        <a:rPr sz="90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</a:t>
                      </a:r>
                      <a:r>
                        <a:rPr sz="90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структуре</a:t>
                      </a:r>
                      <a:r>
                        <a:rPr sz="900" spc="3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предметов,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Актуальность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полезность</a:t>
                      </a:r>
                      <a:r>
                        <a:rPr sz="900" spc="9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программы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50" dirty="0">
                          <a:latin typeface="Microsoft Sans Serif"/>
                          <a:cs typeface="Microsoft Sans Serif"/>
                        </a:rPr>
                        <a:t>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200" b="1" spc="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Внеучебная</a:t>
                      </a:r>
                      <a:r>
                        <a:rPr sz="1200" b="1" spc="26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деятельность</a:t>
                      </a:r>
                      <a:endParaRPr sz="1200">
                        <a:latin typeface="Arial"/>
                        <a:cs typeface="Arial"/>
                      </a:endParaRPr>
                    </a:p>
                    <a:p>
                      <a:pPr marL="45720" marR="3619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50" spc="50" dirty="0">
                          <a:latin typeface="Microsoft Sans Serif"/>
                          <a:cs typeface="Microsoft Sans Serif"/>
                        </a:rPr>
                        <a:t>(Мастер-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классы</a:t>
                      </a:r>
                      <a:r>
                        <a:rPr sz="1050" spc="36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50" spc="3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приглашенные</a:t>
                      </a:r>
                      <a:r>
                        <a:rPr sz="1050" spc="3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spc="-10" dirty="0">
                          <a:latin typeface="Microsoft Sans Serif"/>
                          <a:cs typeface="Microsoft Sans Serif"/>
                        </a:rPr>
                        <a:t>спикеры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050" spc="15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индустрии;</a:t>
                      </a:r>
                      <a:r>
                        <a:rPr sz="105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dirty="0">
                          <a:latin typeface="Microsoft Sans Serif"/>
                          <a:cs typeface="Microsoft Sans Serif"/>
                        </a:rPr>
                        <a:t>Студенческие</a:t>
                      </a:r>
                      <a:r>
                        <a:rPr sz="1050" spc="10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50" spc="-10" dirty="0">
                          <a:latin typeface="Microsoft Sans Serif"/>
                          <a:cs typeface="Microsoft Sans Serif"/>
                        </a:rPr>
                        <a:t>мероприятия)</a:t>
                      </a:r>
                      <a:endParaRPr sz="105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65480">
                <a:tc>
                  <a:txBody>
                    <a:bodyPr/>
                    <a:lstStyle/>
                    <a:p>
                      <a:pPr marL="45720" algn="just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050" b="1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Платформа</a:t>
                      </a:r>
                      <a:r>
                        <a:rPr sz="1050" b="1" spc="155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050" b="1" spc="-25" dirty="0">
                          <a:solidFill>
                            <a:srgbClr val="4E088B"/>
                          </a:solidFill>
                          <a:latin typeface="Arial"/>
                          <a:cs typeface="Arial"/>
                        </a:rPr>
                        <a:t>LXP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45720" marR="36830" algn="just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900" dirty="0">
                          <a:latin typeface="Microsoft Sans Serif"/>
                          <a:cs typeface="Microsoft Sans Serif"/>
                        </a:rPr>
                        <a:t>(Удобство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понятность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для</a:t>
                      </a:r>
                      <a:r>
                        <a:rPr sz="900" spc="2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обучения</a:t>
                      </a:r>
                      <a:r>
                        <a:rPr sz="900" spc="27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платформы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LXP,</a:t>
                      </a:r>
                      <a:r>
                        <a:rPr sz="9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Оперативность</a:t>
                      </a:r>
                      <a:r>
                        <a:rPr sz="900" spc="12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решения</a:t>
                      </a:r>
                      <a:r>
                        <a:rPr sz="900" spc="13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технических</a:t>
                      </a:r>
                      <a:r>
                        <a:rPr sz="900" spc="1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проблем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900" spc="9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запросов</a:t>
                      </a:r>
                      <a:r>
                        <a:rPr sz="900" spc="8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latin typeface="Microsoft Sans Serif"/>
                          <a:cs typeface="Microsoft Sans Serif"/>
                        </a:rPr>
                        <a:t>на</a:t>
                      </a:r>
                      <a:r>
                        <a:rPr sz="900" spc="10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10" dirty="0">
                          <a:latin typeface="Microsoft Sans Serif"/>
                          <a:cs typeface="Microsoft Sans Serif"/>
                        </a:rPr>
                        <a:t>платформе</a:t>
                      </a:r>
                      <a:r>
                        <a:rPr sz="900" spc="7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20" dirty="0">
                          <a:latin typeface="Microsoft Sans Serif"/>
                          <a:cs typeface="Microsoft Sans Serif"/>
                        </a:rPr>
                        <a:t>LXP)</a:t>
                      </a:r>
                      <a:endParaRPr sz="9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121212"/>
                      </a:solidFill>
                      <a:prstDash val="solid"/>
                    </a:lnL>
                    <a:lnR w="12700">
                      <a:solidFill>
                        <a:srgbClr val="121212"/>
                      </a:solidFill>
                      <a:prstDash val="solid"/>
                    </a:lnR>
                    <a:lnT w="12700">
                      <a:solidFill>
                        <a:srgbClr val="121212"/>
                      </a:solidFill>
                      <a:prstDash val="solid"/>
                    </a:lnT>
                    <a:lnB w="12700">
                      <a:solidFill>
                        <a:srgbClr val="12121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77767" y="966216"/>
          <a:ext cx="2964814" cy="38125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50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5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7700">
                <a:tc gridSpan="4">
                  <a:txBody>
                    <a:bodyPr/>
                    <a:lstStyle/>
                    <a:p>
                      <a:pPr marL="447675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CSI,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4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среднее</a:t>
                      </a:r>
                      <a:r>
                        <a:rPr sz="1200" b="1" spc="3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по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аспектам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12700">
                      <a:solidFill>
                        <a:srgbClr val="9A33F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700">
                <a:tc rowSpan="15">
                  <a:txBody>
                    <a:bodyPr/>
                    <a:lstStyle/>
                    <a:p>
                      <a:pPr marL="321310" marR="127000" indent="-106680">
                        <a:lnSpc>
                          <a:spcPct val="107300"/>
                        </a:lnSpc>
                        <a:spcBef>
                          <a:spcPts val="830"/>
                        </a:spcBef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Воспитательное направление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509905" marR="125730" indent="-394970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Образовательная среда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27990" marR="125730" indent="-635" algn="ctr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Учебное направление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5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19100" marR="125730" indent="-3175" algn="ctr">
                        <a:lnSpc>
                          <a:spcPct val="1073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Внеучебная деятельность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5270">
                        <a:lnSpc>
                          <a:spcPct val="100000"/>
                        </a:lnSpc>
                      </a:pPr>
                      <a:r>
                        <a:rPr sz="11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Платформа</a:t>
                      </a:r>
                      <a:r>
                        <a:rPr sz="1100" spc="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1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LXP</a:t>
                      </a:r>
                      <a:endParaRPr sz="11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6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46990" algn="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215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84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75565" algn="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0485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84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6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R="7556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200" b="1" spc="4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4,3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486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2069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200" b="1" spc="-25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4,1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384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0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2550" algn="r">
                        <a:lnSpc>
                          <a:spcPct val="100000"/>
                        </a:lnSpc>
                        <a:spcBef>
                          <a:spcPts val="560"/>
                        </a:spcBef>
                      </a:pPr>
                      <a:r>
                        <a:rPr sz="1200" b="1" spc="80" dirty="0">
                          <a:solidFill>
                            <a:srgbClr val="F3F3F3"/>
                          </a:solidFill>
                          <a:latin typeface="Arial"/>
                          <a:cs typeface="Arial"/>
                        </a:rPr>
                        <a:t>4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71120" marB="0">
                    <a:lnL w="9525">
                      <a:solidFill>
                        <a:srgbClr val="DBDBDB"/>
                      </a:solidFill>
                      <a:prstDash val="solid"/>
                    </a:lnL>
                    <a:solidFill>
                      <a:srgbClr val="9A33F4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44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541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9525">
                      <a:solidFill>
                        <a:srgbClr val="DBDBDB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6655307" y="972311"/>
            <a:ext cx="2164080" cy="832485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275"/>
              </a:spcBef>
            </a:pPr>
            <a:r>
              <a:rPr sz="1050" b="1" spc="-10" dirty="0">
                <a:latin typeface="Arial"/>
                <a:cs typeface="Arial"/>
              </a:rPr>
              <a:t>ВЫВОДЫ</a:t>
            </a:r>
            <a:endParaRPr sz="105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050">
              <a:latin typeface="Arial"/>
              <a:cs typeface="Arial"/>
            </a:endParaRPr>
          </a:p>
          <a:p>
            <a:pPr marL="92075" marR="82550" algn="just">
              <a:lnSpc>
                <a:spcPct val="100000"/>
              </a:lnSpc>
            </a:pPr>
            <a:r>
              <a:rPr sz="900" b="1" dirty="0">
                <a:latin typeface="Arial"/>
                <a:cs typeface="Arial"/>
              </a:rPr>
              <a:t>Все</a:t>
            </a:r>
            <a:r>
              <a:rPr sz="900" b="1" spc="285" dirty="0">
                <a:latin typeface="Arial"/>
                <a:cs typeface="Arial"/>
              </a:rPr>
              <a:t>   </a:t>
            </a:r>
            <a:r>
              <a:rPr sz="900" b="1" dirty="0">
                <a:latin typeface="Arial"/>
                <a:cs typeface="Arial"/>
              </a:rPr>
              <a:t>аспекты</a:t>
            </a:r>
            <a:r>
              <a:rPr sz="900" b="1" spc="285" dirty="0">
                <a:latin typeface="Arial"/>
                <a:cs typeface="Arial"/>
              </a:rPr>
              <a:t>   </a:t>
            </a:r>
            <a:r>
              <a:rPr sz="900" b="1" dirty="0">
                <a:latin typeface="Arial"/>
                <a:cs typeface="Arial"/>
              </a:rPr>
              <a:t>обучения</a:t>
            </a:r>
            <a:r>
              <a:rPr sz="900" b="1" spc="290" dirty="0">
                <a:latin typeface="Arial"/>
                <a:cs typeface="Arial"/>
              </a:rPr>
              <a:t>   </a:t>
            </a:r>
            <a:r>
              <a:rPr sz="900" b="1" spc="-25" dirty="0">
                <a:latin typeface="Arial"/>
                <a:cs typeface="Arial"/>
              </a:rPr>
              <a:t>на </a:t>
            </a:r>
            <a:r>
              <a:rPr sz="900" b="1" dirty="0">
                <a:latin typeface="Arial"/>
                <a:cs typeface="Arial"/>
              </a:rPr>
              <a:t>высоком</a:t>
            </a:r>
            <a:r>
              <a:rPr sz="900" b="1" spc="150" dirty="0">
                <a:latin typeface="Arial"/>
                <a:cs typeface="Arial"/>
              </a:rPr>
              <a:t>  </a:t>
            </a:r>
            <a:r>
              <a:rPr sz="900" b="1" dirty="0">
                <a:latin typeface="Arial"/>
                <a:cs typeface="Arial"/>
              </a:rPr>
              <a:t>уровне,</a:t>
            </a:r>
            <a:r>
              <a:rPr sz="900" b="1" spc="150" dirty="0">
                <a:latin typeface="Arial"/>
                <a:cs typeface="Arial"/>
              </a:rPr>
              <a:t>  </a:t>
            </a:r>
            <a:r>
              <a:rPr sz="900" b="1" spc="-10" dirty="0">
                <a:latin typeface="Arial"/>
                <a:cs typeface="Arial"/>
              </a:rPr>
              <a:t>обучающиеся </a:t>
            </a:r>
            <a:r>
              <a:rPr sz="900" b="1" dirty="0">
                <a:latin typeface="Arial"/>
                <a:cs typeface="Arial"/>
              </a:rPr>
              <a:t>удовлетворены</a:t>
            </a:r>
            <a:r>
              <a:rPr sz="900" b="1" spc="25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обучением.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55307" y="2065020"/>
            <a:ext cx="2165985" cy="1663064"/>
          </a:xfrm>
          <a:prstGeom prst="rect">
            <a:avLst/>
          </a:prstGeom>
          <a:solidFill>
            <a:srgbClr val="FFFFFF">
              <a:alpha val="85096"/>
            </a:srgbClr>
          </a:solidFill>
        </p:spPr>
        <p:txBody>
          <a:bodyPr vert="horz" wrap="square" lIns="0" tIns="34925" rIns="0" bIns="0" rtlCol="0">
            <a:spAutoFit/>
          </a:bodyPr>
          <a:lstStyle/>
          <a:p>
            <a:pPr marL="447040" marR="437515" algn="ctr">
              <a:lnSpc>
                <a:spcPct val="100000"/>
              </a:lnSpc>
              <a:spcBef>
                <a:spcPts val="275"/>
              </a:spcBef>
            </a:pPr>
            <a:r>
              <a:rPr sz="1050" b="1" dirty="0">
                <a:latin typeface="Arial"/>
                <a:cs typeface="Arial"/>
              </a:rPr>
              <a:t>Вопрос,</a:t>
            </a:r>
            <a:r>
              <a:rPr sz="1050" b="1" spc="85" dirty="0">
                <a:latin typeface="Arial"/>
                <a:cs typeface="Arial"/>
              </a:rPr>
              <a:t> </a:t>
            </a:r>
            <a:r>
              <a:rPr sz="1050" b="1" spc="-10" dirty="0">
                <a:latin typeface="Arial"/>
                <a:cs typeface="Arial"/>
              </a:rPr>
              <a:t>заданный респондентам:</a:t>
            </a:r>
            <a:endParaRPr sz="1050">
              <a:latin typeface="Arial"/>
              <a:cs typeface="Arial"/>
            </a:endParaRPr>
          </a:p>
          <a:p>
            <a:pPr marL="149860" marR="142240" indent="-1905" algn="ctr">
              <a:lnSpc>
                <a:spcPct val="100000"/>
              </a:lnSpc>
              <a:spcBef>
                <a:spcPts val="5"/>
              </a:spcBef>
            </a:pPr>
            <a:r>
              <a:rPr sz="900" i="1" dirty="0">
                <a:latin typeface="Arial"/>
                <a:cs typeface="Arial"/>
              </a:rPr>
              <a:t>Оцени,</a:t>
            </a:r>
            <a:r>
              <a:rPr sz="900" i="1" spc="114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насколько</a:t>
            </a:r>
            <a:r>
              <a:rPr sz="900" i="1" spc="85" dirty="0">
                <a:latin typeface="Arial"/>
                <a:cs typeface="Arial"/>
              </a:rPr>
              <a:t> </a:t>
            </a:r>
            <a:r>
              <a:rPr sz="900" i="1" spc="-25" dirty="0">
                <a:latin typeface="Arial"/>
                <a:cs typeface="Arial"/>
              </a:rPr>
              <a:t>ты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dirty="0">
                <a:latin typeface="Arial"/>
                <a:cs typeface="Arial"/>
              </a:rPr>
              <a:t>а)</a:t>
            </a:r>
            <a:r>
              <a:rPr sz="900" i="1" spc="16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следующими аспектами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обучения</a:t>
            </a:r>
            <a:r>
              <a:rPr sz="900" i="1" spc="7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в</a:t>
            </a:r>
            <a:r>
              <a:rPr sz="900" i="1" spc="3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колледже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spc="20" dirty="0">
                <a:latin typeface="Arial"/>
                <a:cs typeface="Arial"/>
              </a:rPr>
              <a:t>/ </a:t>
            </a:r>
            <a:r>
              <a:rPr sz="900" i="1" spc="-35" dirty="0">
                <a:latin typeface="Arial"/>
                <a:cs typeface="Arial"/>
              </a:rPr>
              <a:t>Поставь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оценку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spc="-170" dirty="0">
                <a:latin typeface="Arial"/>
                <a:cs typeface="Arial"/>
              </a:rPr>
              <a:t>от</a:t>
            </a:r>
            <a:r>
              <a:rPr sz="900" i="1" spc="35" dirty="0">
                <a:latin typeface="Arial"/>
                <a:cs typeface="Arial"/>
              </a:rPr>
              <a:t> </a:t>
            </a:r>
            <a:r>
              <a:rPr sz="900" i="1" spc="-215" dirty="0">
                <a:latin typeface="Arial"/>
                <a:cs typeface="Arial"/>
              </a:rPr>
              <a:t>1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до</a:t>
            </a:r>
            <a:r>
              <a:rPr sz="900" i="1" spc="4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5,</a:t>
            </a:r>
            <a:r>
              <a:rPr sz="900" i="1" spc="2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"5"</a:t>
            </a:r>
            <a:r>
              <a:rPr sz="900" i="1" spc="45" dirty="0">
                <a:latin typeface="Arial"/>
                <a:cs typeface="Arial"/>
              </a:rPr>
              <a:t> </a:t>
            </a:r>
            <a:r>
              <a:rPr sz="900" i="1" spc="80" dirty="0">
                <a:latin typeface="Arial"/>
                <a:cs typeface="Arial"/>
              </a:rPr>
              <a:t>- </a:t>
            </a:r>
            <a:r>
              <a:rPr sz="900" i="1" spc="-30" dirty="0">
                <a:latin typeface="Arial"/>
                <a:cs typeface="Arial"/>
              </a:rPr>
              <a:t>полностью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dirty="0">
                <a:latin typeface="Arial"/>
                <a:cs typeface="Arial"/>
              </a:rPr>
              <a:t>а),</a:t>
            </a:r>
            <a:r>
              <a:rPr sz="900" i="1" spc="55" dirty="0">
                <a:latin typeface="Arial"/>
                <a:cs typeface="Arial"/>
              </a:rPr>
              <a:t> </a:t>
            </a:r>
            <a:r>
              <a:rPr sz="900" i="1" spc="-55" dirty="0">
                <a:latin typeface="Arial"/>
                <a:cs typeface="Arial"/>
              </a:rPr>
              <a:t>"1"</a:t>
            </a:r>
            <a:r>
              <a:rPr sz="900" i="1" spc="20" dirty="0">
                <a:latin typeface="Arial"/>
                <a:cs typeface="Arial"/>
              </a:rPr>
              <a:t> </a:t>
            </a:r>
            <a:r>
              <a:rPr sz="900" i="1" spc="80" dirty="0">
                <a:latin typeface="Arial"/>
                <a:cs typeface="Arial"/>
              </a:rPr>
              <a:t>- </a:t>
            </a:r>
            <a:r>
              <a:rPr sz="900" i="1" dirty="0">
                <a:latin typeface="Arial"/>
                <a:cs typeface="Arial"/>
              </a:rPr>
              <a:t>совсем</a:t>
            </a:r>
            <a:r>
              <a:rPr sz="900" i="1" spc="1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не</a:t>
            </a:r>
            <a:r>
              <a:rPr sz="900" i="1" spc="14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удовлетворен(-</a:t>
            </a:r>
            <a:r>
              <a:rPr sz="900" i="1" spc="-25" dirty="0">
                <a:latin typeface="Arial"/>
                <a:cs typeface="Arial"/>
              </a:rPr>
              <a:t>а) </a:t>
            </a:r>
            <a:r>
              <a:rPr sz="900" i="1" dirty="0">
                <a:latin typeface="Arial"/>
                <a:cs typeface="Arial"/>
              </a:rPr>
              <a:t>усреднённое значение по </a:t>
            </a:r>
            <a:r>
              <a:rPr sz="900" i="1" spc="65" dirty="0">
                <a:latin typeface="Arial"/>
                <a:cs typeface="Arial"/>
              </a:rPr>
              <a:t>5-</a:t>
            </a:r>
            <a:r>
              <a:rPr sz="900" i="1" dirty="0">
                <a:latin typeface="Arial"/>
                <a:cs typeface="Arial"/>
              </a:rPr>
              <a:t>балльной</a:t>
            </a:r>
            <a:r>
              <a:rPr sz="900" i="1" spc="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шкале по</a:t>
            </a:r>
            <a:r>
              <a:rPr sz="900" i="1" spc="-1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каждому аспекту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0939" y="571881"/>
            <a:ext cx="22720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Организация</a:t>
            </a:r>
            <a:r>
              <a:rPr sz="1100" b="1" spc="8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20" dirty="0">
                <a:solidFill>
                  <a:srgbClr val="9C52DB"/>
                </a:solidFill>
                <a:latin typeface="Arial"/>
                <a:cs typeface="Arial"/>
              </a:rPr>
              <a:t>учебных</a:t>
            </a:r>
            <a:r>
              <a:rPr sz="1100" b="1" spc="12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занятий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24611" y="1069847"/>
            <a:ext cx="2726690" cy="133985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00"/>
              </a:spcBef>
            </a:pP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Выводы:</a:t>
            </a:r>
            <a:endParaRPr sz="1400">
              <a:latin typeface="Arial"/>
              <a:cs typeface="Arial"/>
            </a:endParaRPr>
          </a:p>
          <a:p>
            <a:pPr marL="90805" marR="259715">
              <a:lnSpc>
                <a:spcPct val="100000"/>
              </a:lnSpc>
              <a:spcBef>
                <a:spcPts val="1475"/>
              </a:spcBef>
            </a:pP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Большинство</a:t>
            </a:r>
            <a:r>
              <a:rPr sz="1100" b="1" spc="-5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65" dirty="0">
                <a:solidFill>
                  <a:srgbClr val="750AD2"/>
                </a:solidFill>
                <a:latin typeface="Arial"/>
                <a:cs typeface="Arial"/>
              </a:rPr>
              <a:t>(93%)</a:t>
            </a:r>
            <a:r>
              <a:rPr sz="1100" b="1" spc="-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750AD2"/>
                </a:solidFill>
                <a:latin typeface="Arial"/>
                <a:cs typeface="Arial"/>
              </a:rPr>
              <a:t>студентов </a:t>
            </a:r>
            <a:r>
              <a:rPr sz="1100" b="1" spc="20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100" b="1" spc="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750AD2"/>
                </a:solidFill>
                <a:latin typeface="Arial"/>
                <a:cs typeface="Arial"/>
              </a:rPr>
              <a:t>с </a:t>
            </a:r>
            <a:r>
              <a:rPr sz="1100" b="1" spc="20" dirty="0">
                <a:solidFill>
                  <a:srgbClr val="750AD2"/>
                </a:solidFill>
                <a:latin typeface="Arial"/>
                <a:cs typeface="Arial"/>
              </a:rPr>
              <a:t>утверждением</a:t>
            </a:r>
            <a:r>
              <a:rPr sz="1100" b="1" spc="7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том,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1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предпринимает</a:t>
            </a:r>
            <a:r>
              <a:rPr sz="11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 чтобы</a:t>
            </a:r>
            <a:r>
              <a:rPr sz="1100" spc="-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сделать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</a:t>
            </a:r>
            <a:r>
              <a:rPr sz="11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комфортным.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23461" y="1123035"/>
            <a:ext cx="4058920" cy="713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ctr">
              <a:lnSpc>
                <a:spcPct val="107500"/>
              </a:lnSpc>
              <a:spcBef>
                <a:spcPts val="90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предпринимает</a:t>
            </a:r>
            <a:r>
              <a:rPr sz="1400" b="1" spc="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чтобы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сделать</a:t>
            </a:r>
            <a:r>
              <a:rPr sz="1400" b="1" spc="1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121212"/>
                </a:solidFill>
                <a:latin typeface="Arial"/>
                <a:cs typeface="Arial"/>
              </a:rPr>
              <a:t>моё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максимально комфортным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959986" y="2148967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3850" y="2624454"/>
            <a:ext cx="2727325" cy="2179320"/>
          </a:xfrm>
          <a:prstGeom prst="rect">
            <a:avLst/>
          </a:prstGeom>
          <a:solidFill>
            <a:srgbClr val="F8F4FD"/>
          </a:solidFill>
        </p:spPr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200" b="1" i="1" spc="85" dirty="0">
                <a:latin typeface="Palatino Linotype"/>
                <a:cs typeface="Palatino Linotype"/>
              </a:rPr>
              <a:t>Вопрос,</a:t>
            </a:r>
            <a:r>
              <a:rPr sz="1200" b="1" i="1" spc="5" dirty="0">
                <a:latin typeface="Palatino Linotype"/>
                <a:cs typeface="Palatino Linotype"/>
              </a:rPr>
              <a:t> </a:t>
            </a:r>
            <a:r>
              <a:rPr sz="1200" b="1" i="1" spc="75" dirty="0">
                <a:latin typeface="Palatino Linotype"/>
                <a:cs typeface="Palatino Linotype"/>
              </a:rPr>
              <a:t>заданный</a:t>
            </a:r>
            <a:endParaRPr sz="1200">
              <a:latin typeface="Palatino Linotype"/>
              <a:cs typeface="Palatino Linotype"/>
            </a:endParaRPr>
          </a:p>
          <a:p>
            <a:pPr algn="ctr">
              <a:lnSpc>
                <a:spcPct val="100000"/>
              </a:lnSpc>
            </a:pPr>
            <a:r>
              <a:rPr sz="1200" b="1" i="1" spc="50" dirty="0">
                <a:latin typeface="Palatino Linotype"/>
                <a:cs typeface="Palatino Linotype"/>
              </a:rPr>
              <a:t>респондентам:</a:t>
            </a:r>
            <a:endParaRPr sz="1200">
              <a:latin typeface="Palatino Linotype"/>
              <a:cs typeface="Palatino Linotype"/>
            </a:endParaRPr>
          </a:p>
          <a:p>
            <a:pPr marL="137160" marR="450215">
              <a:lnSpc>
                <a:spcPct val="100000"/>
              </a:lnSpc>
              <a:spcBef>
                <a:spcPts val="1340"/>
              </a:spcBef>
            </a:pPr>
            <a:r>
              <a:rPr sz="1000" i="1" dirty="0">
                <a:latin typeface="Arial"/>
                <a:cs typeface="Arial"/>
              </a:rPr>
              <a:t>Оцени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spc="-35" dirty="0">
                <a:latin typeface="Arial"/>
                <a:cs typeface="Arial"/>
              </a:rPr>
              <a:t>степень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spc="-60" dirty="0">
                <a:latin typeface="Arial"/>
                <a:cs typeface="Arial"/>
              </a:rPr>
              <a:t>твоего</a:t>
            </a:r>
            <a:r>
              <a:rPr sz="1000" i="1" spc="7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согласия</a:t>
            </a:r>
            <a:r>
              <a:rPr sz="1000" i="1" spc="65" dirty="0">
                <a:latin typeface="Arial"/>
                <a:cs typeface="Arial"/>
              </a:rPr>
              <a:t> </a:t>
            </a:r>
            <a:r>
              <a:rPr sz="1000" i="1" spc="25" dirty="0">
                <a:latin typeface="Arial"/>
                <a:cs typeface="Arial"/>
              </a:rPr>
              <a:t>со </a:t>
            </a:r>
            <a:r>
              <a:rPr sz="1000" i="1" dirty="0">
                <a:latin typeface="Arial"/>
                <a:cs typeface="Arial"/>
              </a:rPr>
              <a:t>следующим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утверждением:</a:t>
            </a:r>
            <a:endParaRPr sz="1000">
              <a:latin typeface="Arial"/>
              <a:cs typeface="Arial"/>
            </a:endParaRPr>
          </a:p>
          <a:p>
            <a:pPr marL="137160" marR="273050">
              <a:lnSpc>
                <a:spcPct val="100000"/>
              </a:lnSpc>
              <a:spcBef>
                <a:spcPts val="5"/>
              </a:spcBef>
            </a:pPr>
            <a:r>
              <a:rPr sz="1000" i="1" dirty="0">
                <a:latin typeface="Arial"/>
                <a:cs typeface="Arial"/>
              </a:rPr>
              <a:t>Колледж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предпринимает</a:t>
            </a:r>
            <a:r>
              <a:rPr sz="1000" i="1" spc="25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все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усилия, </a:t>
            </a:r>
            <a:r>
              <a:rPr sz="1000" i="1" spc="-90" dirty="0">
                <a:latin typeface="Arial"/>
                <a:cs typeface="Arial"/>
              </a:rPr>
              <a:t>чтобы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spc="-55" dirty="0">
                <a:latin typeface="Arial"/>
                <a:cs typeface="Arial"/>
              </a:rPr>
              <a:t>сделать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моё</a:t>
            </a:r>
            <a:r>
              <a:rPr sz="1000" i="1" spc="4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обучение </a:t>
            </a:r>
            <a:r>
              <a:rPr sz="1000" i="1" dirty="0">
                <a:latin typeface="Arial"/>
                <a:cs typeface="Arial"/>
              </a:rPr>
              <a:t>максимально</a:t>
            </a:r>
            <a:r>
              <a:rPr sz="1000" i="1" spc="110" dirty="0">
                <a:latin typeface="Arial"/>
                <a:cs typeface="Arial"/>
              </a:rPr>
              <a:t> </a:t>
            </a:r>
            <a:r>
              <a:rPr sz="1000" i="1" spc="-40" dirty="0">
                <a:latin typeface="Arial"/>
                <a:cs typeface="Arial"/>
              </a:rPr>
              <a:t>комфортным</a:t>
            </a:r>
            <a:r>
              <a:rPr sz="1000" i="1" spc="13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(нанимает </a:t>
            </a:r>
            <a:r>
              <a:rPr sz="1000" i="1" spc="-20" dirty="0">
                <a:latin typeface="Arial"/>
                <a:cs typeface="Arial"/>
              </a:rPr>
              <a:t>доброжелательных</a:t>
            </a:r>
            <a:r>
              <a:rPr sz="1000" i="1" spc="50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специалистов, </a:t>
            </a:r>
            <a:r>
              <a:rPr sz="1000" i="1" spc="-35" dirty="0">
                <a:latin typeface="Arial"/>
                <a:cs typeface="Arial"/>
              </a:rPr>
              <a:t>формирует</a:t>
            </a:r>
            <a:r>
              <a:rPr sz="1000" i="1" spc="6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удобное</a:t>
            </a:r>
            <a:r>
              <a:rPr sz="1000" i="1" spc="65" dirty="0">
                <a:latin typeface="Arial"/>
                <a:cs typeface="Arial"/>
              </a:rPr>
              <a:t> </a:t>
            </a:r>
            <a:r>
              <a:rPr sz="1000" i="1" spc="-10" dirty="0">
                <a:latin typeface="Arial"/>
                <a:cs typeface="Arial"/>
              </a:rPr>
              <a:t>расписание, </a:t>
            </a:r>
            <a:r>
              <a:rPr sz="1000" i="1" spc="-25" dirty="0">
                <a:latin typeface="Arial"/>
                <a:cs typeface="Arial"/>
              </a:rPr>
              <a:t>создаёт</a:t>
            </a:r>
            <a:r>
              <a:rPr sz="1000" i="1" spc="-5" dirty="0">
                <a:latin typeface="Arial"/>
                <a:cs typeface="Arial"/>
              </a:rPr>
              <a:t> </a:t>
            </a:r>
            <a:r>
              <a:rPr sz="1000" i="1" spc="-60" dirty="0">
                <a:latin typeface="Arial"/>
                <a:cs typeface="Arial"/>
              </a:rPr>
              <a:t>уютную</a:t>
            </a:r>
            <a:r>
              <a:rPr sz="1000" i="1" spc="30" dirty="0">
                <a:latin typeface="Arial"/>
                <a:cs typeface="Arial"/>
              </a:rPr>
              <a:t> </a:t>
            </a:r>
            <a:r>
              <a:rPr sz="1000" i="1" dirty="0">
                <a:latin typeface="Arial"/>
                <a:cs typeface="Arial"/>
              </a:rPr>
              <a:t>и</a:t>
            </a:r>
            <a:r>
              <a:rPr sz="1000" i="1" spc="-10" dirty="0">
                <a:latin typeface="Arial"/>
                <a:cs typeface="Arial"/>
              </a:rPr>
              <a:t> безопасную атмосферу)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940361" y="2006917"/>
            <a:ext cx="2745105" cy="2661285"/>
            <a:chOff x="5940361" y="2006917"/>
            <a:chExt cx="2745105" cy="2661285"/>
          </a:xfrm>
        </p:grpSpPr>
        <p:sp>
          <p:nvSpPr>
            <p:cNvPr id="8" name="object 8"/>
            <p:cNvSpPr/>
            <p:nvPr/>
          </p:nvSpPr>
          <p:spPr>
            <a:xfrm>
              <a:off x="5992367" y="2011679"/>
              <a:ext cx="2688590" cy="2651760"/>
            </a:xfrm>
            <a:custGeom>
              <a:avLst/>
              <a:gdLst/>
              <a:ahLst/>
              <a:cxnLst/>
              <a:rect l="l" t="t" r="r" b="b"/>
              <a:pathLst>
                <a:path w="2688590" h="2651760">
                  <a:moveTo>
                    <a:pt x="0" y="2651760"/>
                  </a:moveTo>
                  <a:lnTo>
                    <a:pt x="2688336" y="2651760"/>
                  </a:lnTo>
                </a:path>
                <a:path w="2688590" h="2651760">
                  <a:moveTo>
                    <a:pt x="0" y="2121408"/>
                  </a:moveTo>
                  <a:lnTo>
                    <a:pt x="2688336" y="2121408"/>
                  </a:lnTo>
                </a:path>
                <a:path w="2688590" h="2651760">
                  <a:moveTo>
                    <a:pt x="0" y="1591056"/>
                  </a:moveTo>
                  <a:lnTo>
                    <a:pt x="2688336" y="1591056"/>
                  </a:lnTo>
                </a:path>
                <a:path w="2688590" h="2651760">
                  <a:moveTo>
                    <a:pt x="0" y="1060703"/>
                  </a:moveTo>
                  <a:lnTo>
                    <a:pt x="2688336" y="1060703"/>
                  </a:lnTo>
                </a:path>
                <a:path w="2688590" h="2651760">
                  <a:moveTo>
                    <a:pt x="0" y="530351"/>
                  </a:moveTo>
                  <a:lnTo>
                    <a:pt x="2688336" y="530351"/>
                  </a:lnTo>
                </a:path>
                <a:path w="2688590" h="2651760">
                  <a:moveTo>
                    <a:pt x="0" y="0"/>
                  </a:moveTo>
                  <a:lnTo>
                    <a:pt x="2688336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93129" y="3736085"/>
              <a:ext cx="26034" cy="265430"/>
            </a:xfrm>
            <a:custGeom>
              <a:avLst/>
              <a:gdLst/>
              <a:ahLst/>
              <a:cxnLst/>
              <a:rect l="l" t="t" r="r" b="b"/>
              <a:pathLst>
                <a:path w="26035" h="265429">
                  <a:moveTo>
                    <a:pt x="25908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25908" y="265175"/>
                  </a:lnTo>
                  <a:lnTo>
                    <a:pt x="2590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93129" y="3736085"/>
              <a:ext cx="26034" cy="265430"/>
            </a:xfrm>
            <a:custGeom>
              <a:avLst/>
              <a:gdLst/>
              <a:ahLst/>
              <a:cxnLst/>
              <a:rect l="l" t="t" r="r" b="b"/>
              <a:pathLst>
                <a:path w="26035" h="265429">
                  <a:moveTo>
                    <a:pt x="0" y="265175"/>
                  </a:moveTo>
                  <a:lnTo>
                    <a:pt x="25908" y="265175"/>
                  </a:lnTo>
                  <a:lnTo>
                    <a:pt x="25908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93129" y="2675381"/>
              <a:ext cx="1102360" cy="265430"/>
            </a:xfrm>
            <a:custGeom>
              <a:avLst/>
              <a:gdLst/>
              <a:ahLst/>
              <a:cxnLst/>
              <a:rect l="l" t="t" r="r" b="b"/>
              <a:pathLst>
                <a:path w="1102359" h="265430">
                  <a:moveTo>
                    <a:pt x="1101852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1101852" y="265175"/>
                  </a:lnTo>
                  <a:lnTo>
                    <a:pt x="110185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93129" y="2675381"/>
              <a:ext cx="1102360" cy="265430"/>
            </a:xfrm>
            <a:custGeom>
              <a:avLst/>
              <a:gdLst/>
              <a:ahLst/>
              <a:cxnLst/>
              <a:rect l="l" t="t" r="r" b="b"/>
              <a:pathLst>
                <a:path w="1102359" h="265430">
                  <a:moveTo>
                    <a:pt x="0" y="265175"/>
                  </a:moveTo>
                  <a:lnTo>
                    <a:pt x="1101852" y="265175"/>
                  </a:lnTo>
                  <a:lnTo>
                    <a:pt x="1101852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93129" y="2145029"/>
              <a:ext cx="1397635" cy="265430"/>
            </a:xfrm>
            <a:custGeom>
              <a:avLst/>
              <a:gdLst/>
              <a:ahLst/>
              <a:cxnLst/>
              <a:rect l="l" t="t" r="r" b="b"/>
              <a:pathLst>
                <a:path w="1397634" h="265430">
                  <a:moveTo>
                    <a:pt x="1397507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1397507" y="265175"/>
                  </a:lnTo>
                  <a:lnTo>
                    <a:pt x="139750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93129" y="2145029"/>
              <a:ext cx="1397635" cy="265430"/>
            </a:xfrm>
            <a:custGeom>
              <a:avLst/>
              <a:gdLst/>
              <a:ahLst/>
              <a:cxnLst/>
              <a:rect l="l" t="t" r="r" b="b"/>
              <a:pathLst>
                <a:path w="1397634" h="265430">
                  <a:moveTo>
                    <a:pt x="0" y="265175"/>
                  </a:moveTo>
                  <a:lnTo>
                    <a:pt x="1397507" y="265175"/>
                  </a:lnTo>
                  <a:lnTo>
                    <a:pt x="1397507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93129" y="3205733"/>
              <a:ext cx="160020" cy="265430"/>
            </a:xfrm>
            <a:custGeom>
              <a:avLst/>
              <a:gdLst/>
              <a:ahLst/>
              <a:cxnLst/>
              <a:rect l="l" t="t" r="r" b="b"/>
              <a:pathLst>
                <a:path w="160020" h="265429">
                  <a:moveTo>
                    <a:pt x="160020" y="0"/>
                  </a:moveTo>
                  <a:lnTo>
                    <a:pt x="0" y="0"/>
                  </a:lnTo>
                  <a:lnTo>
                    <a:pt x="0" y="265175"/>
                  </a:lnTo>
                  <a:lnTo>
                    <a:pt x="160020" y="265175"/>
                  </a:lnTo>
                  <a:lnTo>
                    <a:pt x="16002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93129" y="3205733"/>
              <a:ext cx="160020" cy="265430"/>
            </a:xfrm>
            <a:custGeom>
              <a:avLst/>
              <a:gdLst/>
              <a:ahLst/>
              <a:cxnLst/>
              <a:rect l="l" t="t" r="r" b="b"/>
              <a:pathLst>
                <a:path w="160020" h="265429">
                  <a:moveTo>
                    <a:pt x="0" y="265175"/>
                  </a:moveTo>
                  <a:lnTo>
                    <a:pt x="160020" y="265175"/>
                  </a:lnTo>
                  <a:lnTo>
                    <a:pt x="160020" y="0"/>
                  </a:lnTo>
                  <a:lnTo>
                    <a:pt x="0" y="0"/>
                  </a:lnTo>
                  <a:lnTo>
                    <a:pt x="0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45123" y="2011679"/>
              <a:ext cx="47625" cy="2651760"/>
            </a:xfrm>
            <a:custGeom>
              <a:avLst/>
              <a:gdLst/>
              <a:ahLst/>
              <a:cxnLst/>
              <a:rect l="l" t="t" r="r" b="b"/>
              <a:pathLst>
                <a:path w="47625" h="2651760">
                  <a:moveTo>
                    <a:pt x="47243" y="2651760"/>
                  </a:moveTo>
                  <a:lnTo>
                    <a:pt x="47243" y="0"/>
                  </a:lnTo>
                </a:path>
                <a:path w="47625" h="2651760">
                  <a:moveTo>
                    <a:pt x="0" y="2651760"/>
                  </a:moveTo>
                  <a:lnTo>
                    <a:pt x="47243" y="2651760"/>
                  </a:lnTo>
                </a:path>
                <a:path w="47625" h="2651760">
                  <a:moveTo>
                    <a:pt x="0" y="2121408"/>
                  </a:moveTo>
                  <a:lnTo>
                    <a:pt x="47243" y="2121408"/>
                  </a:lnTo>
                </a:path>
                <a:path w="47625" h="2651760">
                  <a:moveTo>
                    <a:pt x="0" y="1591056"/>
                  </a:moveTo>
                  <a:lnTo>
                    <a:pt x="47243" y="1591056"/>
                  </a:lnTo>
                </a:path>
                <a:path w="47625" h="2651760">
                  <a:moveTo>
                    <a:pt x="0" y="1060703"/>
                  </a:moveTo>
                  <a:lnTo>
                    <a:pt x="47243" y="1060703"/>
                  </a:lnTo>
                </a:path>
                <a:path w="47625" h="2651760">
                  <a:moveTo>
                    <a:pt x="0" y="530351"/>
                  </a:moveTo>
                  <a:lnTo>
                    <a:pt x="47243" y="530351"/>
                  </a:lnTo>
                </a:path>
                <a:path w="47625" h="2651760">
                  <a:moveTo>
                    <a:pt x="0" y="0"/>
                  </a:moveTo>
                  <a:lnTo>
                    <a:pt x="4724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467345" y="2141601"/>
            <a:ext cx="39878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52%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97984" y="2679319"/>
            <a:ext cx="166560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71690" y="2671648"/>
            <a:ext cx="35306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30" dirty="0">
                <a:solidFill>
                  <a:srgbClr val="121212"/>
                </a:solidFill>
                <a:latin typeface="Arial"/>
                <a:cs typeface="Arial"/>
              </a:rPr>
              <a:t>41%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78275" y="3209925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31382" y="3202686"/>
            <a:ext cx="2794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6%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193032" y="3714394"/>
            <a:ext cx="21634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1903095" algn="l"/>
              </a:tabLst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2100" b="1" spc="-52" baseline="-5952" dirty="0">
                <a:solidFill>
                  <a:srgbClr val="121212"/>
                </a:solidFill>
                <a:latin typeface="Arial"/>
                <a:cs typeface="Arial"/>
              </a:rPr>
              <a:t>1%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566667" y="4245051"/>
            <a:ext cx="282702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501900" algn="l"/>
              </a:tabLst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2100" b="1" spc="120" baseline="-5952" dirty="0">
                <a:solidFill>
                  <a:srgbClr val="121212"/>
                </a:solidFill>
                <a:latin typeface="Arial"/>
                <a:cs typeface="Arial"/>
              </a:rPr>
              <a:t>0%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11296" y="1069847"/>
            <a:ext cx="5308600" cy="3733800"/>
          </a:xfrm>
          <a:custGeom>
            <a:avLst/>
            <a:gdLst/>
            <a:ahLst/>
            <a:cxnLst/>
            <a:rect l="l" t="t" r="r" b="b"/>
            <a:pathLst>
              <a:path w="5308600" h="3733800">
                <a:moveTo>
                  <a:pt x="0" y="3733800"/>
                </a:moveTo>
                <a:lnTo>
                  <a:pt x="5308092" y="3733800"/>
                </a:lnTo>
                <a:lnTo>
                  <a:pt x="5308092" y="0"/>
                </a:lnTo>
                <a:lnTo>
                  <a:pt x="0" y="0"/>
                </a:lnTo>
                <a:lnTo>
                  <a:pt x="0" y="3733800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39" y="555751"/>
            <a:ext cx="8147684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Профориентация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(профессиональное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сопровождение,</a:t>
            </a:r>
            <a:r>
              <a:rPr sz="1100" b="1" spc="13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содействие</a:t>
            </a:r>
            <a:r>
              <a:rPr sz="1100" b="1" spc="11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развитию</a:t>
            </a:r>
            <a:r>
              <a:rPr sz="1100" b="1" spc="1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профессиональных</a:t>
            </a:r>
            <a:r>
              <a:rPr sz="1100" b="1" spc="10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компетенций)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323088" y="932688"/>
            <a:ext cx="2809240" cy="1693545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540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00"/>
              </a:spcBef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400" b="1" spc="-6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400">
              <a:latin typeface="Arial"/>
              <a:cs typeface="Arial"/>
            </a:endParaRPr>
          </a:p>
          <a:p>
            <a:pPr marL="92075" marR="194310">
              <a:lnSpc>
                <a:spcPct val="100400"/>
              </a:lnSpc>
            </a:pPr>
            <a:r>
              <a:rPr sz="1600" b="1" spc="100" dirty="0">
                <a:solidFill>
                  <a:srgbClr val="750AD2"/>
                </a:solidFill>
                <a:latin typeface="Arial"/>
                <a:cs typeface="Arial"/>
              </a:rPr>
              <a:t>86%</a:t>
            </a:r>
            <a:r>
              <a:rPr sz="1600" b="1" spc="5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r>
              <a:rPr sz="1200" b="1" spc="1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200" b="1" spc="114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5" dirty="0">
                <a:solidFill>
                  <a:srgbClr val="750AD2"/>
                </a:solidFill>
                <a:latin typeface="Arial"/>
                <a:cs typeface="Arial"/>
              </a:rPr>
              <a:t>с </a:t>
            </a:r>
            <a:r>
              <a:rPr sz="1200" b="1" spc="20" dirty="0">
                <a:solidFill>
                  <a:srgbClr val="750AD2"/>
                </a:solidFill>
                <a:latin typeface="Arial"/>
                <a:cs typeface="Arial"/>
              </a:rPr>
              <a:t>утверждением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,</a:t>
            </a:r>
            <a:r>
              <a:rPr sz="12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программа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специальности</a:t>
            </a:r>
            <a:r>
              <a:rPr sz="1200" spc="2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соответствует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запросам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рынка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2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2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выпуску</a:t>
            </a:r>
            <a:r>
              <a:rPr sz="12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у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2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будут</a:t>
            </a:r>
            <a:r>
              <a:rPr sz="12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2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шансы</a:t>
            </a:r>
            <a:r>
              <a:rPr sz="12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стать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успешными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2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отрасли.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325365" y="992300"/>
            <a:ext cx="3768090" cy="71310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R="5080" indent="3175" algn="ctr">
              <a:lnSpc>
                <a:spcPct val="107600"/>
              </a:lnSpc>
              <a:spcBef>
                <a:spcPts val="85"/>
              </a:spcBef>
            </a:pP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Программа</a:t>
            </a:r>
            <a:r>
              <a:rPr sz="14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обучения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по</a:t>
            </a:r>
            <a:r>
              <a:rPr sz="1400" b="1" spc="10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121212"/>
                </a:solidFill>
                <a:latin typeface="Arial"/>
                <a:cs typeface="Arial"/>
              </a:rPr>
              <a:t>моей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специальности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соответствует</a:t>
            </a:r>
            <a:r>
              <a:rPr sz="1400" b="1" spc="12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запросам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времени</a:t>
            </a:r>
            <a:r>
              <a:rPr sz="1400" b="1" spc="1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и</a:t>
            </a:r>
            <a:r>
              <a:rPr sz="1400" b="1" spc="15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отрасли.</a:t>
            </a:r>
            <a:endParaRPr sz="14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030726" y="2142489"/>
            <a:ext cx="1903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010465" y="2002345"/>
            <a:ext cx="2413000" cy="2651125"/>
            <a:chOff x="6010465" y="2002345"/>
            <a:chExt cx="2413000" cy="2651125"/>
          </a:xfrm>
        </p:grpSpPr>
        <p:sp>
          <p:nvSpPr>
            <p:cNvPr id="7" name="object 7"/>
            <p:cNvSpPr/>
            <p:nvPr/>
          </p:nvSpPr>
          <p:spPr>
            <a:xfrm>
              <a:off x="6062472" y="2007107"/>
              <a:ext cx="2356485" cy="2641600"/>
            </a:xfrm>
            <a:custGeom>
              <a:avLst/>
              <a:gdLst/>
              <a:ahLst/>
              <a:cxnLst/>
              <a:rect l="l" t="t" r="r" b="b"/>
              <a:pathLst>
                <a:path w="2356484" h="2641600">
                  <a:moveTo>
                    <a:pt x="0" y="2641092"/>
                  </a:moveTo>
                  <a:lnTo>
                    <a:pt x="2356104" y="2641092"/>
                  </a:lnTo>
                </a:path>
                <a:path w="2356484" h="2641600">
                  <a:moveTo>
                    <a:pt x="0" y="2113788"/>
                  </a:moveTo>
                  <a:lnTo>
                    <a:pt x="2356104" y="2113788"/>
                  </a:lnTo>
                </a:path>
                <a:path w="2356484" h="2641600">
                  <a:moveTo>
                    <a:pt x="0" y="1584960"/>
                  </a:moveTo>
                  <a:lnTo>
                    <a:pt x="2356104" y="1584960"/>
                  </a:lnTo>
                </a:path>
                <a:path w="2356484" h="2641600">
                  <a:moveTo>
                    <a:pt x="0" y="1056132"/>
                  </a:moveTo>
                  <a:lnTo>
                    <a:pt x="2356104" y="1056132"/>
                  </a:lnTo>
                </a:path>
                <a:path w="2356484" h="2641600">
                  <a:moveTo>
                    <a:pt x="0" y="528828"/>
                  </a:moveTo>
                  <a:lnTo>
                    <a:pt x="2356104" y="528828"/>
                  </a:lnTo>
                </a:path>
                <a:path w="2356484" h="2641600">
                  <a:moveTo>
                    <a:pt x="0" y="0"/>
                  </a:moveTo>
                  <a:lnTo>
                    <a:pt x="235610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063234" y="4252722"/>
              <a:ext cx="22860" cy="264160"/>
            </a:xfrm>
            <a:custGeom>
              <a:avLst/>
              <a:gdLst/>
              <a:ahLst/>
              <a:cxnLst/>
              <a:rect l="l" t="t" r="r" b="b"/>
              <a:pathLst>
                <a:path w="22860" h="264160">
                  <a:moveTo>
                    <a:pt x="22860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22860" y="263651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063234" y="4252722"/>
              <a:ext cx="22860" cy="264160"/>
            </a:xfrm>
            <a:custGeom>
              <a:avLst/>
              <a:gdLst/>
              <a:ahLst/>
              <a:cxnLst/>
              <a:rect l="l" t="t" r="r" b="b"/>
              <a:pathLst>
                <a:path w="22860" h="264160">
                  <a:moveTo>
                    <a:pt x="0" y="263651"/>
                  </a:moveTo>
                  <a:lnTo>
                    <a:pt x="22860" y="263651"/>
                  </a:lnTo>
                  <a:lnTo>
                    <a:pt x="22860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063234" y="2667761"/>
              <a:ext cx="894715" cy="264160"/>
            </a:xfrm>
            <a:custGeom>
              <a:avLst/>
              <a:gdLst/>
              <a:ahLst/>
              <a:cxnLst/>
              <a:rect l="l" t="t" r="r" b="b"/>
              <a:pathLst>
                <a:path w="894715" h="264160">
                  <a:moveTo>
                    <a:pt x="894588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894588" y="263651"/>
                  </a:lnTo>
                  <a:lnTo>
                    <a:pt x="89458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063234" y="2667761"/>
              <a:ext cx="894715" cy="264160"/>
            </a:xfrm>
            <a:custGeom>
              <a:avLst/>
              <a:gdLst/>
              <a:ahLst/>
              <a:cxnLst/>
              <a:rect l="l" t="t" r="r" b="b"/>
              <a:pathLst>
                <a:path w="894715" h="264160">
                  <a:moveTo>
                    <a:pt x="0" y="263651"/>
                  </a:moveTo>
                  <a:lnTo>
                    <a:pt x="894588" y="263651"/>
                  </a:lnTo>
                  <a:lnTo>
                    <a:pt x="894588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63234" y="2138933"/>
              <a:ext cx="1130935" cy="264160"/>
            </a:xfrm>
            <a:custGeom>
              <a:avLst/>
              <a:gdLst/>
              <a:ahLst/>
              <a:cxnLst/>
              <a:rect l="l" t="t" r="r" b="b"/>
              <a:pathLst>
                <a:path w="1130934" h="264160">
                  <a:moveTo>
                    <a:pt x="1130808" y="0"/>
                  </a:moveTo>
                  <a:lnTo>
                    <a:pt x="0" y="0"/>
                  </a:lnTo>
                  <a:lnTo>
                    <a:pt x="0" y="263651"/>
                  </a:lnTo>
                  <a:lnTo>
                    <a:pt x="1130808" y="263651"/>
                  </a:lnTo>
                  <a:lnTo>
                    <a:pt x="113080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63234" y="2138933"/>
              <a:ext cx="1130935" cy="264160"/>
            </a:xfrm>
            <a:custGeom>
              <a:avLst/>
              <a:gdLst/>
              <a:ahLst/>
              <a:cxnLst/>
              <a:rect l="l" t="t" r="r" b="b"/>
              <a:pathLst>
                <a:path w="1130934" h="264160">
                  <a:moveTo>
                    <a:pt x="0" y="263651"/>
                  </a:moveTo>
                  <a:lnTo>
                    <a:pt x="1130808" y="263651"/>
                  </a:lnTo>
                  <a:lnTo>
                    <a:pt x="1130808" y="0"/>
                  </a:lnTo>
                  <a:lnTo>
                    <a:pt x="0" y="0"/>
                  </a:lnTo>
                  <a:lnTo>
                    <a:pt x="0" y="263651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063234" y="3195065"/>
              <a:ext cx="187960" cy="792480"/>
            </a:xfrm>
            <a:custGeom>
              <a:avLst/>
              <a:gdLst/>
              <a:ahLst/>
              <a:cxnLst/>
              <a:rect l="l" t="t" r="r" b="b"/>
              <a:pathLst>
                <a:path w="187960" h="792479">
                  <a:moveTo>
                    <a:pt x="117348" y="528828"/>
                  </a:moveTo>
                  <a:lnTo>
                    <a:pt x="0" y="528828"/>
                  </a:lnTo>
                  <a:lnTo>
                    <a:pt x="0" y="792480"/>
                  </a:lnTo>
                  <a:lnTo>
                    <a:pt x="117348" y="792480"/>
                  </a:lnTo>
                  <a:lnTo>
                    <a:pt x="117348" y="528828"/>
                  </a:lnTo>
                  <a:close/>
                </a:path>
                <a:path w="187960" h="792479">
                  <a:moveTo>
                    <a:pt x="187452" y="0"/>
                  </a:moveTo>
                  <a:lnTo>
                    <a:pt x="0" y="0"/>
                  </a:lnTo>
                  <a:lnTo>
                    <a:pt x="0" y="265176"/>
                  </a:lnTo>
                  <a:lnTo>
                    <a:pt x="187452" y="265176"/>
                  </a:lnTo>
                  <a:lnTo>
                    <a:pt x="18745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63234" y="3195065"/>
              <a:ext cx="187960" cy="792480"/>
            </a:xfrm>
            <a:custGeom>
              <a:avLst/>
              <a:gdLst/>
              <a:ahLst/>
              <a:cxnLst/>
              <a:rect l="l" t="t" r="r" b="b"/>
              <a:pathLst>
                <a:path w="187960" h="792479">
                  <a:moveTo>
                    <a:pt x="117348" y="792479"/>
                  </a:moveTo>
                  <a:lnTo>
                    <a:pt x="0" y="792479"/>
                  </a:lnTo>
                  <a:lnTo>
                    <a:pt x="0" y="528827"/>
                  </a:lnTo>
                  <a:lnTo>
                    <a:pt x="117348" y="528827"/>
                  </a:lnTo>
                  <a:lnTo>
                    <a:pt x="117348" y="792479"/>
                  </a:lnTo>
                  <a:close/>
                </a:path>
                <a:path w="187960" h="792479">
                  <a:moveTo>
                    <a:pt x="187451" y="265175"/>
                  </a:moveTo>
                  <a:lnTo>
                    <a:pt x="0" y="265175"/>
                  </a:lnTo>
                  <a:lnTo>
                    <a:pt x="0" y="0"/>
                  </a:lnTo>
                  <a:lnTo>
                    <a:pt x="187451" y="0"/>
                  </a:lnTo>
                  <a:lnTo>
                    <a:pt x="187451" y="26517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015228" y="2007107"/>
              <a:ext cx="47625" cy="2641600"/>
            </a:xfrm>
            <a:custGeom>
              <a:avLst/>
              <a:gdLst/>
              <a:ahLst/>
              <a:cxnLst/>
              <a:rect l="l" t="t" r="r" b="b"/>
              <a:pathLst>
                <a:path w="47625" h="2641600">
                  <a:moveTo>
                    <a:pt x="47244" y="2641092"/>
                  </a:moveTo>
                  <a:lnTo>
                    <a:pt x="47244" y="0"/>
                  </a:lnTo>
                </a:path>
                <a:path w="47625" h="2641600">
                  <a:moveTo>
                    <a:pt x="0" y="2641092"/>
                  </a:moveTo>
                  <a:lnTo>
                    <a:pt x="47244" y="2641092"/>
                  </a:lnTo>
                </a:path>
                <a:path w="47625" h="2641600">
                  <a:moveTo>
                    <a:pt x="0" y="2113788"/>
                  </a:moveTo>
                  <a:lnTo>
                    <a:pt x="47244" y="2113788"/>
                  </a:lnTo>
                </a:path>
                <a:path w="47625" h="2641600">
                  <a:moveTo>
                    <a:pt x="0" y="1584960"/>
                  </a:moveTo>
                  <a:lnTo>
                    <a:pt x="47244" y="1584960"/>
                  </a:lnTo>
                </a:path>
                <a:path w="47625" h="2641600">
                  <a:moveTo>
                    <a:pt x="0" y="1056132"/>
                  </a:moveTo>
                  <a:lnTo>
                    <a:pt x="47244" y="1056132"/>
                  </a:lnTo>
                </a:path>
                <a:path w="47625" h="2641600">
                  <a:moveTo>
                    <a:pt x="0" y="528828"/>
                  </a:moveTo>
                  <a:lnTo>
                    <a:pt x="47244" y="528828"/>
                  </a:lnTo>
                </a:path>
                <a:path w="47625" h="2641600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269733" y="2134946"/>
            <a:ext cx="407034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48%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268723" y="2671064"/>
            <a:ext cx="1664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35038" y="2663698"/>
            <a:ext cx="4051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38%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289171" y="3199638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327647" y="3192272"/>
            <a:ext cx="287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23850" y="3409315"/>
            <a:ext cx="2807970" cy="1394460"/>
          </a:xfrm>
          <a:prstGeom prst="rect">
            <a:avLst/>
          </a:prstGeom>
          <a:solidFill>
            <a:srgbClr val="F8F4FD"/>
          </a:solidFill>
        </p:spPr>
        <p:txBody>
          <a:bodyPr vert="horz" wrap="square" lIns="0" tIns="29844" rIns="0" bIns="0" rtlCol="0">
            <a:spAutoFit/>
          </a:bodyPr>
          <a:lstStyle/>
          <a:p>
            <a:pPr marL="62230" marR="57150" algn="ctr">
              <a:lnSpc>
                <a:spcPct val="101000"/>
              </a:lnSpc>
              <a:spcBef>
                <a:spcPts val="234"/>
              </a:spcBef>
            </a:pPr>
            <a:r>
              <a:rPr sz="1200" b="1" i="1" spc="85" dirty="0">
                <a:latin typeface="Palatino Linotype"/>
                <a:cs typeface="Palatino Linotype"/>
              </a:rPr>
              <a:t>Вопрос,</a:t>
            </a:r>
            <a:r>
              <a:rPr sz="1200" b="1" i="1" spc="5" dirty="0">
                <a:latin typeface="Palatino Linotype"/>
                <a:cs typeface="Palatino Linotype"/>
              </a:rPr>
              <a:t> </a:t>
            </a:r>
            <a:r>
              <a:rPr sz="1200" b="1" i="1" spc="85" dirty="0">
                <a:latin typeface="Palatino Linotype"/>
                <a:cs typeface="Palatino Linotype"/>
              </a:rPr>
              <a:t>заданный</a:t>
            </a:r>
            <a:r>
              <a:rPr sz="1200" b="1" i="1" spc="20" dirty="0">
                <a:latin typeface="Palatino Linotype"/>
                <a:cs typeface="Palatino Linotype"/>
              </a:rPr>
              <a:t> </a:t>
            </a:r>
            <a:r>
              <a:rPr sz="1200" b="1" i="1" spc="50" dirty="0">
                <a:latin typeface="Palatino Linotype"/>
                <a:cs typeface="Palatino Linotype"/>
              </a:rPr>
              <a:t>респондентам: </a:t>
            </a:r>
            <a:r>
              <a:rPr sz="1050" i="1" dirty="0">
                <a:latin typeface="Arial"/>
                <a:cs typeface="Arial"/>
              </a:rPr>
              <a:t>Оцени</a:t>
            </a:r>
            <a:r>
              <a:rPr sz="1050" i="1" spc="70" dirty="0">
                <a:latin typeface="Arial"/>
                <a:cs typeface="Arial"/>
              </a:rPr>
              <a:t> </a:t>
            </a:r>
            <a:r>
              <a:rPr sz="1050" i="1" spc="-30" dirty="0">
                <a:latin typeface="Arial"/>
                <a:cs typeface="Arial"/>
              </a:rPr>
              <a:t>степень</a:t>
            </a:r>
            <a:r>
              <a:rPr sz="1050" i="1" spc="65" dirty="0">
                <a:latin typeface="Arial"/>
                <a:cs typeface="Arial"/>
              </a:rPr>
              <a:t> </a:t>
            </a:r>
            <a:r>
              <a:rPr sz="1050" i="1" spc="-70" dirty="0">
                <a:latin typeface="Arial"/>
                <a:cs typeface="Arial"/>
              </a:rPr>
              <a:t>твоего</a:t>
            </a:r>
            <a:r>
              <a:rPr sz="1050" i="1" spc="60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согласия</a:t>
            </a:r>
            <a:r>
              <a:rPr sz="1050" i="1" spc="55" dirty="0">
                <a:latin typeface="Arial"/>
                <a:cs typeface="Arial"/>
              </a:rPr>
              <a:t> </a:t>
            </a:r>
            <a:r>
              <a:rPr sz="1050" i="1" spc="30" dirty="0">
                <a:latin typeface="Arial"/>
                <a:cs typeface="Arial"/>
              </a:rPr>
              <a:t>со </a:t>
            </a:r>
            <a:r>
              <a:rPr sz="1050" i="1" dirty="0">
                <a:latin typeface="Arial"/>
                <a:cs typeface="Arial"/>
              </a:rPr>
              <a:t>следующим</a:t>
            </a:r>
            <a:r>
              <a:rPr sz="1050" i="1" spc="50" dirty="0">
                <a:latin typeface="Arial"/>
                <a:cs typeface="Arial"/>
              </a:rPr>
              <a:t> </a:t>
            </a:r>
            <a:r>
              <a:rPr sz="1050" i="1" spc="-10" dirty="0">
                <a:latin typeface="Arial"/>
                <a:cs typeface="Arial"/>
              </a:rPr>
              <a:t>утверждением:</a:t>
            </a:r>
            <a:endParaRPr sz="1050">
              <a:latin typeface="Arial"/>
              <a:cs typeface="Arial"/>
            </a:endParaRPr>
          </a:p>
          <a:p>
            <a:pPr marL="103505" marR="96520" algn="ctr">
              <a:lnSpc>
                <a:spcPct val="100000"/>
              </a:lnSpc>
            </a:pPr>
            <a:r>
              <a:rPr sz="1050" i="1" dirty="0">
                <a:latin typeface="Arial"/>
                <a:cs typeface="Arial"/>
              </a:rPr>
              <a:t>Программа</a:t>
            </a:r>
            <a:r>
              <a:rPr sz="1050" i="1" spc="9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обучения</a:t>
            </a:r>
            <a:r>
              <a:rPr sz="1050" i="1" spc="14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по</a:t>
            </a:r>
            <a:r>
              <a:rPr sz="1050" i="1" spc="140" dirty="0">
                <a:latin typeface="Arial"/>
                <a:cs typeface="Arial"/>
              </a:rPr>
              <a:t> </a:t>
            </a:r>
            <a:r>
              <a:rPr sz="1050" i="1" spc="-20" dirty="0">
                <a:latin typeface="Arial"/>
                <a:cs typeface="Arial"/>
              </a:rPr>
              <a:t>моей </a:t>
            </a:r>
            <a:r>
              <a:rPr sz="1050" i="1" spc="-10" dirty="0">
                <a:latin typeface="Arial"/>
                <a:cs typeface="Arial"/>
              </a:rPr>
              <a:t>специальности</a:t>
            </a:r>
            <a:r>
              <a:rPr sz="1050" i="1" spc="5" dirty="0">
                <a:latin typeface="Arial"/>
                <a:cs typeface="Arial"/>
              </a:rPr>
              <a:t> </a:t>
            </a:r>
            <a:r>
              <a:rPr sz="1050" i="1" spc="-110" dirty="0">
                <a:latin typeface="Arial"/>
                <a:cs typeface="Arial"/>
              </a:rPr>
              <a:t>соответствует</a:t>
            </a:r>
            <a:r>
              <a:rPr sz="1050" i="1" dirty="0">
                <a:latin typeface="Arial"/>
                <a:cs typeface="Arial"/>
              </a:rPr>
              <a:t> </a:t>
            </a:r>
            <a:r>
              <a:rPr sz="1050" i="1" spc="-10" dirty="0">
                <a:latin typeface="Arial"/>
                <a:cs typeface="Arial"/>
              </a:rPr>
              <a:t>запросам </a:t>
            </a:r>
            <a:r>
              <a:rPr sz="1050" i="1" dirty="0">
                <a:latin typeface="Arial"/>
                <a:cs typeface="Arial"/>
              </a:rPr>
              <a:t>времени</a:t>
            </a:r>
            <a:r>
              <a:rPr sz="1050" i="1" spc="3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и</a:t>
            </a:r>
            <a:r>
              <a:rPr sz="1050" i="1" spc="50" dirty="0">
                <a:latin typeface="Arial"/>
                <a:cs typeface="Arial"/>
              </a:rPr>
              <a:t> </a:t>
            </a:r>
            <a:r>
              <a:rPr sz="1050" i="1" spc="-35" dirty="0">
                <a:latin typeface="Arial"/>
                <a:cs typeface="Arial"/>
              </a:rPr>
              <a:t>отрасли.</a:t>
            </a:r>
            <a:r>
              <a:rPr sz="1050" i="1" spc="1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У</a:t>
            </a:r>
            <a:r>
              <a:rPr sz="1050" i="1" spc="45" dirty="0">
                <a:latin typeface="Arial"/>
                <a:cs typeface="Arial"/>
              </a:rPr>
              <a:t> </a:t>
            </a:r>
            <a:r>
              <a:rPr sz="1050" i="1" dirty="0">
                <a:latin typeface="Arial"/>
                <a:cs typeface="Arial"/>
              </a:rPr>
              <a:t>меня</a:t>
            </a:r>
            <a:r>
              <a:rPr sz="1050" i="1" spc="45" dirty="0">
                <a:latin typeface="Arial"/>
                <a:cs typeface="Arial"/>
              </a:rPr>
              <a:t> </a:t>
            </a:r>
            <a:r>
              <a:rPr sz="1050" i="1" spc="-85" dirty="0">
                <a:latin typeface="Arial"/>
                <a:cs typeface="Arial"/>
              </a:rPr>
              <a:t>есть</a:t>
            </a:r>
            <a:r>
              <a:rPr sz="1050" i="1" spc="30" dirty="0">
                <a:latin typeface="Arial"/>
                <a:cs typeface="Arial"/>
              </a:rPr>
              <a:t> </a:t>
            </a:r>
            <a:r>
              <a:rPr sz="1050" i="1" spc="-25" dirty="0">
                <a:latin typeface="Arial"/>
                <a:cs typeface="Arial"/>
              </a:rPr>
              <a:t>все </a:t>
            </a:r>
            <a:r>
              <a:rPr sz="1050" i="1" dirty="0">
                <a:latin typeface="Arial"/>
                <a:cs typeface="Arial"/>
              </a:rPr>
              <a:t>шансы</a:t>
            </a:r>
            <a:r>
              <a:rPr sz="1050" i="1" spc="30" dirty="0">
                <a:latin typeface="Arial"/>
                <a:cs typeface="Arial"/>
              </a:rPr>
              <a:t> </a:t>
            </a:r>
            <a:r>
              <a:rPr sz="1050" i="1" spc="-150" dirty="0">
                <a:latin typeface="Arial"/>
                <a:cs typeface="Arial"/>
              </a:rPr>
              <a:t>стать</a:t>
            </a:r>
            <a:r>
              <a:rPr sz="1050" i="1" spc="20" dirty="0">
                <a:latin typeface="Arial"/>
                <a:cs typeface="Arial"/>
              </a:rPr>
              <a:t> </a:t>
            </a:r>
            <a:r>
              <a:rPr sz="1050" i="1" spc="-10" dirty="0">
                <a:latin typeface="Arial"/>
                <a:cs typeface="Arial"/>
              </a:rPr>
              <a:t>востребованным специалистом</a:t>
            </a:r>
            <a:endParaRPr sz="105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048633" y="3728110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256909" y="3720795"/>
            <a:ext cx="2813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5%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37026" y="4230725"/>
            <a:ext cx="27857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  <a:tabLst>
                <a:tab pos="2526030" algn="l"/>
              </a:tabLst>
            </a:pP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2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1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2100" b="1" spc="-37" baseline="-5952" dirty="0">
                <a:solidFill>
                  <a:srgbClr val="121212"/>
                </a:solidFill>
                <a:latin typeface="Arial"/>
                <a:cs typeface="Arial"/>
              </a:rPr>
              <a:t>1%</a:t>
            </a:r>
            <a:endParaRPr sz="2100" baseline="-5952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584447" y="932688"/>
            <a:ext cx="5234940" cy="3870960"/>
          </a:xfrm>
          <a:custGeom>
            <a:avLst/>
            <a:gdLst/>
            <a:ahLst/>
            <a:cxnLst/>
            <a:rect l="l" t="t" r="r" b="b"/>
            <a:pathLst>
              <a:path w="5234940" h="3870960">
                <a:moveTo>
                  <a:pt x="0" y="3870960"/>
                </a:moveTo>
                <a:lnTo>
                  <a:pt x="5234940" y="3870960"/>
                </a:lnTo>
                <a:lnTo>
                  <a:pt x="5234940" y="0"/>
                </a:lnTo>
                <a:lnTo>
                  <a:pt x="0" y="0"/>
                </a:lnTo>
                <a:lnTo>
                  <a:pt x="0" y="3870960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2218944" y="2298192"/>
            <a:ext cx="306705" cy="243840"/>
            <a:chOff x="2218944" y="2298192"/>
            <a:chExt cx="306705" cy="243840"/>
          </a:xfrm>
        </p:grpSpPr>
        <p:sp>
          <p:nvSpPr>
            <p:cNvPr id="7" name="object 7"/>
            <p:cNvSpPr/>
            <p:nvPr/>
          </p:nvSpPr>
          <p:spPr>
            <a:xfrm>
              <a:off x="2228850" y="2308098"/>
              <a:ext cx="287020" cy="224154"/>
            </a:xfrm>
            <a:custGeom>
              <a:avLst/>
              <a:gdLst/>
              <a:ahLst/>
              <a:cxnLst/>
              <a:rect l="l" t="t" r="r" b="b"/>
              <a:pathLst>
                <a:path w="287019" h="224155">
                  <a:moveTo>
                    <a:pt x="286512" y="0"/>
                  </a:moveTo>
                  <a:lnTo>
                    <a:pt x="0" y="0"/>
                  </a:lnTo>
                  <a:lnTo>
                    <a:pt x="0" y="224027"/>
                  </a:lnTo>
                  <a:lnTo>
                    <a:pt x="286512" y="224027"/>
                  </a:lnTo>
                  <a:lnTo>
                    <a:pt x="286512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228850" y="2308098"/>
              <a:ext cx="287020" cy="224154"/>
            </a:xfrm>
            <a:custGeom>
              <a:avLst/>
              <a:gdLst/>
              <a:ahLst/>
              <a:cxnLst/>
              <a:rect l="l" t="t" r="r" b="b"/>
              <a:pathLst>
                <a:path w="287019" h="224155">
                  <a:moveTo>
                    <a:pt x="0" y="224027"/>
                  </a:moveTo>
                  <a:lnTo>
                    <a:pt x="286512" y="224027"/>
                  </a:lnTo>
                  <a:lnTo>
                    <a:pt x="286512" y="0"/>
                  </a:lnTo>
                  <a:lnTo>
                    <a:pt x="0" y="0"/>
                  </a:lnTo>
                  <a:lnTo>
                    <a:pt x="0" y="224027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2228850" y="2754629"/>
            <a:ext cx="82550" cy="224154"/>
          </a:xfrm>
          <a:custGeom>
            <a:avLst/>
            <a:gdLst/>
            <a:ahLst/>
            <a:cxnLst/>
            <a:rect l="l" t="t" r="r" b="b"/>
            <a:pathLst>
              <a:path w="82550" h="224155">
                <a:moveTo>
                  <a:pt x="82295" y="0"/>
                </a:moveTo>
                <a:lnTo>
                  <a:pt x="0" y="0"/>
                </a:lnTo>
                <a:lnTo>
                  <a:pt x="0" y="224028"/>
                </a:lnTo>
                <a:lnTo>
                  <a:pt x="82295" y="224028"/>
                </a:lnTo>
                <a:lnTo>
                  <a:pt x="82295" y="0"/>
                </a:lnTo>
                <a:close/>
              </a:path>
            </a:pathLst>
          </a:custGeom>
          <a:solidFill>
            <a:srgbClr val="9A3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805064"/>
              </p:ext>
            </p:extLst>
          </p:nvPr>
        </p:nvGraphicFramePr>
        <p:xfrm>
          <a:off x="318515" y="861060"/>
          <a:ext cx="3947159" cy="22993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7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0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5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6880">
                <a:tc gridSpan="5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695"/>
                        </a:spcBef>
                      </a:pP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Совмещаешь</a:t>
                      </a:r>
                      <a:r>
                        <a:rPr sz="1200" b="1" spc="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ли</a:t>
                      </a:r>
                      <a:r>
                        <a:rPr sz="1200" b="1" spc="7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ты</a:t>
                      </a:r>
                      <a:r>
                        <a:rPr sz="1200" b="1" spc="7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работу</a:t>
                      </a:r>
                      <a:r>
                        <a:rPr sz="1200" b="1" spc="4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5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200" b="1" spc="7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учебой?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88265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12700">
                      <a:solidFill>
                        <a:srgbClr val="9A33F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55">
                <a:tc rowSpan="11">
                  <a:txBody>
                    <a:bodyPr/>
                    <a:lstStyle/>
                    <a:p>
                      <a:pPr marL="141605" algn="ctr">
                        <a:lnSpc>
                          <a:spcPct val="100000"/>
                        </a:lnSpc>
                        <a:spcBef>
                          <a:spcPts val="480"/>
                        </a:spcBef>
                      </a:pP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r>
                        <a:rPr sz="900" spc="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</a:t>
                      </a:r>
                      <a:r>
                        <a:rPr lang="ru-RU"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lang="ru-RU" sz="9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Колледжа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685165" marR="104139" indent="-625475" algn="ctr">
                        <a:lnSpc>
                          <a:spcPct val="107800"/>
                        </a:lnSpc>
                      </a:pP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Раньше</a:t>
                      </a:r>
                      <a:r>
                        <a:rPr sz="900" spc="19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работал(-а),</a:t>
                      </a:r>
                      <a:r>
                        <a:rPr sz="900" spc="15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сейчас</a:t>
                      </a:r>
                      <a:r>
                        <a:rPr sz="900" spc="1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spc="-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81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891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Нет,</a:t>
                      </a:r>
                      <a:r>
                        <a:rPr sz="900" spc="-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не </a:t>
                      </a:r>
                      <a:r>
                        <a:rPr sz="9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56210" algn="ctr">
                        <a:lnSpc>
                          <a:spcPct val="100000"/>
                        </a:lnSpc>
                      </a:pPr>
                      <a:r>
                        <a:rPr sz="900" dirty="0" err="1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Работаю</a:t>
                      </a:r>
                      <a:r>
                        <a:rPr lang="ru-RU" sz="9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в </a:t>
                      </a:r>
                      <a:r>
                        <a:rPr lang="ru-RU" sz="9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Колледже</a:t>
                      </a:r>
                      <a:endParaRPr sz="900" dirty="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9A33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ts val="1595"/>
                        </a:lnSpc>
                      </a:pPr>
                      <a:r>
                        <a:rPr lang="ru-RU" sz="1400" b="1" spc="5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35</a:t>
                      </a:r>
                      <a:r>
                        <a:rPr sz="1400" b="1" spc="50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9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4930">
                        <a:lnSpc>
                          <a:spcPts val="1600"/>
                        </a:lnSpc>
                      </a:pPr>
                      <a:r>
                        <a:rPr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1</a:t>
                      </a:r>
                      <a:r>
                        <a:rPr lang="ru-RU"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0</a:t>
                      </a:r>
                      <a:r>
                        <a:rPr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64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 marL="36004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lang="ru-RU"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51</a:t>
                      </a:r>
                      <a:r>
                        <a:rPr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%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8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74295">
                        <a:lnSpc>
                          <a:spcPts val="1600"/>
                        </a:lnSpc>
                      </a:pPr>
                      <a:r>
                        <a:rPr sz="14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4%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176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R w="12700">
                      <a:solidFill>
                        <a:srgbClr val="9A33F4"/>
                      </a:solidFill>
                      <a:prstDash val="solid"/>
                    </a:lnR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06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60960" marB="0">
                    <a:lnL w="12700">
                      <a:solidFill>
                        <a:srgbClr val="9A33F4"/>
                      </a:solidFill>
                      <a:prstDash val="solid"/>
                    </a:lnL>
                    <a:lnR w="28575">
                      <a:solidFill>
                        <a:srgbClr val="9A33F4"/>
                      </a:solidFill>
                      <a:prstDash val="solid"/>
                    </a:lnR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9A33F4"/>
                      </a:solidFill>
                      <a:prstDash val="solid"/>
                    </a:lnR>
                    <a:lnT w="9525">
                      <a:solidFill>
                        <a:srgbClr val="DBDBDB"/>
                      </a:solidFill>
                      <a:prstDash val="solid"/>
                    </a:lnT>
                    <a:lnB w="12700">
                      <a:solidFill>
                        <a:srgbClr val="9A33F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300939" y="555751"/>
            <a:ext cx="8147684" cy="7924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Профориентация</a:t>
            </a:r>
            <a:r>
              <a:rPr sz="1100" b="1" spc="1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(профессиональное</a:t>
            </a:r>
            <a:r>
              <a:rPr sz="1100" b="1" spc="9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сопровождение,</a:t>
            </a:r>
            <a:r>
              <a:rPr sz="1100" b="1" spc="13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содействие</a:t>
            </a:r>
            <a:r>
              <a:rPr sz="1100" b="1" spc="114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развитию</a:t>
            </a:r>
            <a:r>
              <a:rPr sz="1100" b="1" spc="12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профессиональных</a:t>
            </a:r>
            <a:r>
              <a:rPr sz="1100" b="1" spc="10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компетенций)</a:t>
            </a:r>
            <a:endParaRPr sz="11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0"/>
              </a:spcBef>
            </a:pPr>
            <a:endParaRPr sz="1100">
              <a:latin typeface="Arial"/>
              <a:cs typeface="Arial"/>
            </a:endParaRPr>
          </a:p>
          <a:p>
            <a:pPr marL="5607050" marR="390525" indent="-664845">
              <a:lnSpc>
                <a:spcPct val="107500"/>
              </a:lnSpc>
            </a:pP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Твоя</a:t>
            </a:r>
            <a:r>
              <a:rPr sz="1200" b="1" spc="9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работа</a:t>
            </a:r>
            <a:r>
              <a:rPr sz="1200" b="1" spc="114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10" dirty="0">
                <a:solidFill>
                  <a:srgbClr val="121212"/>
                </a:solidFill>
                <a:latin typeface="Arial"/>
                <a:cs typeface="Arial"/>
              </a:rPr>
              <a:t>связана</a:t>
            </a:r>
            <a:r>
              <a:rPr sz="1200" b="1" spc="7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21212"/>
                </a:solidFill>
                <a:latin typeface="Arial"/>
                <a:cs typeface="Arial"/>
              </a:rPr>
              <a:t>с</a:t>
            </a:r>
            <a:r>
              <a:rPr sz="1200" b="1" spc="13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получаемой специальностью?*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838953" y="1626870"/>
            <a:ext cx="17291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Да,</a:t>
            </a:r>
            <a:r>
              <a:rPr sz="9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</a:t>
            </a:r>
            <a:r>
              <a:rPr sz="9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специальности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626161" y="1464373"/>
            <a:ext cx="1983105" cy="1558290"/>
            <a:chOff x="6626161" y="1464373"/>
            <a:chExt cx="1983105" cy="1558290"/>
          </a:xfrm>
        </p:grpSpPr>
        <p:sp>
          <p:nvSpPr>
            <p:cNvPr id="11" name="object 11"/>
            <p:cNvSpPr/>
            <p:nvPr/>
          </p:nvSpPr>
          <p:spPr>
            <a:xfrm>
              <a:off x="6667499" y="1469136"/>
              <a:ext cx="1937385" cy="1548765"/>
            </a:xfrm>
            <a:custGeom>
              <a:avLst/>
              <a:gdLst/>
              <a:ahLst/>
              <a:cxnLst/>
              <a:rect l="l" t="t" r="r" b="b"/>
              <a:pathLst>
                <a:path w="1937384" h="1548764">
                  <a:moveTo>
                    <a:pt x="0" y="1548383"/>
                  </a:moveTo>
                  <a:lnTo>
                    <a:pt x="1937003" y="1548383"/>
                  </a:lnTo>
                </a:path>
                <a:path w="1937384" h="1548764">
                  <a:moveTo>
                    <a:pt x="0" y="1031747"/>
                  </a:moveTo>
                  <a:lnTo>
                    <a:pt x="1937003" y="1031747"/>
                  </a:lnTo>
                </a:path>
                <a:path w="1937384" h="1548764">
                  <a:moveTo>
                    <a:pt x="0" y="515112"/>
                  </a:moveTo>
                  <a:lnTo>
                    <a:pt x="1937003" y="515112"/>
                  </a:lnTo>
                </a:path>
                <a:path w="1937384" h="1548764">
                  <a:moveTo>
                    <a:pt x="0" y="0"/>
                  </a:moveTo>
                  <a:lnTo>
                    <a:pt x="1937003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66737" y="2629661"/>
              <a:ext cx="155575" cy="259079"/>
            </a:xfrm>
            <a:custGeom>
              <a:avLst/>
              <a:gdLst/>
              <a:ahLst/>
              <a:cxnLst/>
              <a:rect l="l" t="t" r="r" b="b"/>
              <a:pathLst>
                <a:path w="155575" h="259080">
                  <a:moveTo>
                    <a:pt x="155448" y="0"/>
                  </a:moveTo>
                  <a:lnTo>
                    <a:pt x="0" y="0"/>
                  </a:lnTo>
                  <a:lnTo>
                    <a:pt x="0" y="259080"/>
                  </a:lnTo>
                  <a:lnTo>
                    <a:pt x="155448" y="259080"/>
                  </a:lnTo>
                  <a:lnTo>
                    <a:pt x="15544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66737" y="2629661"/>
              <a:ext cx="155575" cy="259079"/>
            </a:xfrm>
            <a:custGeom>
              <a:avLst/>
              <a:gdLst/>
              <a:ahLst/>
              <a:cxnLst/>
              <a:rect l="l" t="t" r="r" b="b"/>
              <a:pathLst>
                <a:path w="155575" h="259080">
                  <a:moveTo>
                    <a:pt x="0" y="259080"/>
                  </a:moveTo>
                  <a:lnTo>
                    <a:pt x="155448" y="259080"/>
                  </a:lnTo>
                  <a:lnTo>
                    <a:pt x="155448" y="0"/>
                  </a:lnTo>
                  <a:lnTo>
                    <a:pt x="0" y="0"/>
                  </a:lnTo>
                  <a:lnTo>
                    <a:pt x="0" y="25908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666737" y="2114550"/>
              <a:ext cx="388620" cy="257810"/>
            </a:xfrm>
            <a:custGeom>
              <a:avLst/>
              <a:gdLst/>
              <a:ahLst/>
              <a:cxnLst/>
              <a:rect l="l" t="t" r="r" b="b"/>
              <a:pathLst>
                <a:path w="388620" h="257810">
                  <a:moveTo>
                    <a:pt x="388620" y="0"/>
                  </a:moveTo>
                  <a:lnTo>
                    <a:pt x="0" y="0"/>
                  </a:lnTo>
                  <a:lnTo>
                    <a:pt x="0" y="257556"/>
                  </a:lnTo>
                  <a:lnTo>
                    <a:pt x="388620" y="257556"/>
                  </a:lnTo>
                  <a:lnTo>
                    <a:pt x="38862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66737" y="2114550"/>
              <a:ext cx="388620" cy="257810"/>
            </a:xfrm>
            <a:custGeom>
              <a:avLst/>
              <a:gdLst/>
              <a:ahLst/>
              <a:cxnLst/>
              <a:rect l="l" t="t" r="r" b="b"/>
              <a:pathLst>
                <a:path w="388620" h="257810">
                  <a:moveTo>
                    <a:pt x="0" y="257556"/>
                  </a:moveTo>
                  <a:lnTo>
                    <a:pt x="388620" y="257556"/>
                  </a:lnTo>
                  <a:lnTo>
                    <a:pt x="388620" y="0"/>
                  </a:lnTo>
                  <a:lnTo>
                    <a:pt x="0" y="0"/>
                  </a:lnTo>
                  <a:lnTo>
                    <a:pt x="0" y="257556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66737" y="1597914"/>
              <a:ext cx="1394460" cy="257810"/>
            </a:xfrm>
            <a:custGeom>
              <a:avLst/>
              <a:gdLst/>
              <a:ahLst/>
              <a:cxnLst/>
              <a:rect l="l" t="t" r="r" b="b"/>
              <a:pathLst>
                <a:path w="1394459" h="257810">
                  <a:moveTo>
                    <a:pt x="1394459" y="0"/>
                  </a:moveTo>
                  <a:lnTo>
                    <a:pt x="0" y="0"/>
                  </a:lnTo>
                  <a:lnTo>
                    <a:pt x="0" y="257555"/>
                  </a:lnTo>
                  <a:lnTo>
                    <a:pt x="1394459" y="257555"/>
                  </a:lnTo>
                  <a:lnTo>
                    <a:pt x="1394459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66737" y="1597914"/>
              <a:ext cx="1394460" cy="257810"/>
            </a:xfrm>
            <a:custGeom>
              <a:avLst/>
              <a:gdLst/>
              <a:ahLst/>
              <a:cxnLst/>
              <a:rect l="l" t="t" r="r" b="b"/>
              <a:pathLst>
                <a:path w="1394459" h="257810">
                  <a:moveTo>
                    <a:pt x="0" y="257555"/>
                  </a:moveTo>
                  <a:lnTo>
                    <a:pt x="1394459" y="257555"/>
                  </a:lnTo>
                  <a:lnTo>
                    <a:pt x="1394459" y="0"/>
                  </a:lnTo>
                  <a:lnTo>
                    <a:pt x="0" y="0"/>
                  </a:lnTo>
                  <a:lnTo>
                    <a:pt x="0" y="257555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30923" y="1469136"/>
              <a:ext cx="36830" cy="1548765"/>
            </a:xfrm>
            <a:custGeom>
              <a:avLst/>
              <a:gdLst/>
              <a:ahLst/>
              <a:cxnLst/>
              <a:rect l="l" t="t" r="r" b="b"/>
              <a:pathLst>
                <a:path w="36829" h="1548764">
                  <a:moveTo>
                    <a:pt x="36575" y="1548383"/>
                  </a:moveTo>
                  <a:lnTo>
                    <a:pt x="36575" y="0"/>
                  </a:lnTo>
                </a:path>
                <a:path w="36829" h="1548764">
                  <a:moveTo>
                    <a:pt x="0" y="1548383"/>
                  </a:moveTo>
                  <a:lnTo>
                    <a:pt x="36575" y="1548383"/>
                  </a:lnTo>
                </a:path>
                <a:path w="36829" h="1548764">
                  <a:moveTo>
                    <a:pt x="0" y="1031747"/>
                  </a:moveTo>
                  <a:lnTo>
                    <a:pt x="36575" y="1031747"/>
                  </a:lnTo>
                </a:path>
                <a:path w="36829" h="1548764">
                  <a:moveTo>
                    <a:pt x="0" y="515112"/>
                  </a:moveTo>
                  <a:lnTo>
                    <a:pt x="36575" y="515112"/>
                  </a:lnTo>
                </a:path>
                <a:path w="36829" h="1548764">
                  <a:moveTo>
                    <a:pt x="0" y="0"/>
                  </a:moveTo>
                  <a:lnTo>
                    <a:pt x="36575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138414" y="1590497"/>
            <a:ext cx="381635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lang="ru-RU" sz="1400" b="1" spc="-25" dirty="0">
                <a:solidFill>
                  <a:srgbClr val="121212"/>
                </a:solidFill>
                <a:latin typeface="Arial"/>
                <a:cs typeface="Arial"/>
              </a:rPr>
              <a:t>40</a:t>
            </a:r>
            <a:r>
              <a:rPr sz="1400" b="1" spc="-25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26838" y="2058416"/>
            <a:ext cx="1642745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6555" marR="5080" indent="-377190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Частично</a:t>
            </a:r>
            <a:r>
              <a:rPr sz="900" spc="1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связано,</a:t>
            </a:r>
            <a:r>
              <a:rPr sz="9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</a:t>
            </a:r>
            <a:r>
              <a:rPr sz="9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смежной</a:t>
            </a:r>
            <a:r>
              <a:rPr sz="900" spc="2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сфере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130542" y="2107184"/>
            <a:ext cx="4171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lang="ru-RU" sz="1400" b="1" spc="95" dirty="0">
                <a:solidFill>
                  <a:srgbClr val="121212"/>
                </a:solidFill>
                <a:latin typeface="Arial"/>
                <a:cs typeface="Arial"/>
              </a:rPr>
              <a:t>52</a:t>
            </a:r>
            <a:r>
              <a:rPr sz="1400" b="1" spc="95" dirty="0">
                <a:solidFill>
                  <a:srgbClr val="121212"/>
                </a:solidFill>
                <a:latin typeface="Arial"/>
                <a:cs typeface="Arial"/>
              </a:rPr>
              <a:t>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814061" y="2574798"/>
            <a:ext cx="1755139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50" marR="5080" indent="-260985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Нет,</a:t>
            </a:r>
            <a:r>
              <a:rPr sz="9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никак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9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связана</a:t>
            </a:r>
            <a:r>
              <a:rPr sz="9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с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моей</a:t>
            </a:r>
            <a:r>
              <a:rPr sz="9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специальностью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99147" y="2623566"/>
            <a:ext cx="2876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30" dirty="0">
                <a:solidFill>
                  <a:srgbClr val="121212"/>
                </a:solidFill>
                <a:latin typeface="Arial"/>
                <a:cs typeface="Arial"/>
              </a:rPr>
              <a:t>8%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474464" y="867155"/>
            <a:ext cx="4345305" cy="2304415"/>
          </a:xfrm>
          <a:custGeom>
            <a:avLst/>
            <a:gdLst/>
            <a:ahLst/>
            <a:cxnLst/>
            <a:rect l="l" t="t" r="r" b="b"/>
            <a:pathLst>
              <a:path w="4345305" h="2304415">
                <a:moveTo>
                  <a:pt x="0" y="2304288"/>
                </a:moveTo>
                <a:lnTo>
                  <a:pt x="4344924" y="2304288"/>
                </a:lnTo>
                <a:lnTo>
                  <a:pt x="4344924" y="0"/>
                </a:lnTo>
                <a:lnTo>
                  <a:pt x="0" y="0"/>
                </a:lnTo>
                <a:lnTo>
                  <a:pt x="0" y="2304288"/>
                </a:lnTo>
                <a:close/>
              </a:path>
            </a:pathLst>
          </a:custGeom>
          <a:ln w="12192">
            <a:solidFill>
              <a:srgbClr val="9A3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9852" y="3418332"/>
            <a:ext cx="8496300" cy="1385570"/>
          </a:xfrm>
          <a:prstGeom prst="rect">
            <a:avLst/>
          </a:prstGeom>
          <a:solidFill>
            <a:srgbClr val="FFFFFF">
              <a:alpha val="85096"/>
            </a:srgbClr>
          </a:solidFill>
          <a:ln w="12192">
            <a:solidFill>
              <a:srgbClr val="9A33F4"/>
            </a:solidFill>
          </a:ln>
        </p:spPr>
        <p:txBody>
          <a:bodyPr vert="horz" wrap="square" lIns="0" tIns="28575" rIns="0" bIns="0" rtlCol="0">
            <a:spAutoFit/>
          </a:bodyPr>
          <a:lstStyle/>
          <a:p>
            <a:pPr marL="91440">
              <a:lnSpc>
                <a:spcPts val="1430"/>
              </a:lnSpc>
              <a:spcBef>
                <a:spcPts val="225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2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200" dirty="0">
              <a:latin typeface="Arial"/>
              <a:cs typeface="Arial"/>
            </a:endParaRPr>
          </a:p>
          <a:p>
            <a:pPr marL="91440">
              <a:lnSpc>
                <a:spcPts val="1670"/>
              </a:lnSpc>
            </a:pPr>
            <a:r>
              <a:rPr sz="1400" b="1" spc="95" dirty="0">
                <a:solidFill>
                  <a:srgbClr val="750AD2"/>
                </a:solidFill>
                <a:latin typeface="Arial"/>
                <a:cs typeface="Arial"/>
              </a:rPr>
              <a:t>86%</a:t>
            </a:r>
            <a:r>
              <a:rPr sz="1400" b="1" spc="12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студентов</a:t>
            </a:r>
            <a:r>
              <a:rPr sz="11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трудоустроены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сейчас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или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были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ранее.</a:t>
            </a:r>
            <a:endParaRPr sz="1100" dirty="0">
              <a:latin typeface="Microsoft Sans Serif"/>
              <a:cs typeface="Microsoft Sans Serif"/>
            </a:endParaRPr>
          </a:p>
          <a:p>
            <a:pPr marL="91440">
              <a:lnSpc>
                <a:spcPct val="100000"/>
              </a:lnSpc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При</a:t>
            </a:r>
            <a:r>
              <a:rPr sz="11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этом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400" b="1" spc="70" dirty="0">
                <a:solidFill>
                  <a:srgbClr val="750AD2"/>
                </a:solidFill>
                <a:latin typeface="Arial"/>
                <a:cs typeface="Arial"/>
              </a:rPr>
              <a:t>92%</a:t>
            </a:r>
            <a:r>
              <a:rPr sz="1400" b="1" spc="-3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175" dirty="0">
                <a:solidFill>
                  <a:srgbClr val="750AD2"/>
                </a:solidFill>
                <a:latin typeface="Arial"/>
                <a:cs typeface="Arial"/>
              </a:rPr>
              <a:t>-</a:t>
            </a:r>
            <a:r>
              <a:rPr sz="1100" b="1" spc="6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работают</a:t>
            </a:r>
            <a:r>
              <a:rPr sz="1100" b="1" spc="8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по</a:t>
            </a:r>
            <a:r>
              <a:rPr sz="1100" b="1" spc="5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специальности</a:t>
            </a:r>
            <a:r>
              <a:rPr sz="1100" b="1" spc="3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или</a:t>
            </a:r>
            <a:r>
              <a:rPr sz="1100" b="1" spc="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в</a:t>
            </a:r>
            <a:r>
              <a:rPr sz="1100" b="1" spc="7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50" dirty="0">
                <a:solidFill>
                  <a:srgbClr val="750AD2"/>
                </a:solidFill>
                <a:latin typeface="Arial"/>
                <a:cs typeface="Arial"/>
              </a:rPr>
              <a:t>смежной</a:t>
            </a:r>
            <a:r>
              <a:rPr sz="1100" b="1" spc="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750AD2"/>
                </a:solidFill>
                <a:latin typeface="Arial"/>
                <a:cs typeface="Arial"/>
              </a:rPr>
              <a:t>сфере.</a:t>
            </a:r>
            <a:endParaRPr sz="11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100" dirty="0">
              <a:latin typeface="Arial"/>
              <a:cs typeface="Arial"/>
            </a:endParaRPr>
          </a:p>
          <a:p>
            <a:pPr marL="91440" marR="447675">
              <a:lnSpc>
                <a:spcPct val="100000"/>
              </a:lnSpc>
            </a:pP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Эффективность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подтверждается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только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мнением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(86%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отметили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ее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соответствие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запросам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рынка),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но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объективными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данными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их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трудоустройстве,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которые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демонстрируют</a:t>
            </a:r>
            <a:r>
              <a:rPr sz="11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реальную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востребованность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полученных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навыков.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02742" y="4918049"/>
            <a:ext cx="3919220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*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40" dirty="0">
                <a:solidFill>
                  <a:srgbClr val="121212"/>
                </a:solidFill>
                <a:latin typeface="Microsoft Sans Serif"/>
                <a:cs typeface="Microsoft Sans Serif"/>
              </a:rPr>
              <a:t>%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количества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трудоустроенных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(</a:t>
            </a:r>
            <a:r>
              <a:rPr sz="100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вне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lang="ru-RU"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колледжа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)</a:t>
            </a:r>
            <a:endParaRPr sz="1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0" dirty="0"/>
              <a:t> </a:t>
            </a:r>
            <a:r>
              <a:rPr spc="80" dirty="0"/>
              <a:t>качества</a:t>
            </a:r>
            <a:r>
              <a:rPr spc="50" dirty="0"/>
              <a:t> </a:t>
            </a:r>
            <a:r>
              <a:rPr spc="55" dirty="0"/>
              <a:t>организации</a:t>
            </a:r>
            <a:r>
              <a:rPr spc="110" dirty="0"/>
              <a:t> </a:t>
            </a:r>
            <a:r>
              <a:rPr dirty="0"/>
              <a:t>процессов</a:t>
            </a:r>
            <a:r>
              <a:rPr spc="75" dirty="0"/>
              <a:t> </a:t>
            </a:r>
            <a:r>
              <a:rPr dirty="0"/>
              <a:t>в</a:t>
            </a:r>
            <a:r>
              <a:rPr spc="50" dirty="0"/>
              <a:t> </a:t>
            </a:r>
            <a:r>
              <a:rPr spc="-10" dirty="0"/>
              <a:t>колледже.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0939" y="555751"/>
            <a:ext cx="17354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Отношения</a:t>
            </a:r>
            <a:r>
              <a:rPr sz="1100" b="1" spc="13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55" dirty="0">
                <a:solidFill>
                  <a:srgbClr val="9C52DB"/>
                </a:solidFill>
                <a:latin typeface="Arial"/>
                <a:cs typeface="Arial"/>
              </a:rPr>
              <a:t>с</a:t>
            </a:r>
            <a:r>
              <a:rPr sz="1100" b="1" spc="135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кафедрой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265296" y="991216"/>
            <a:ext cx="4109720" cy="419734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10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Выбери</a:t>
            </a:r>
            <a:r>
              <a:rPr sz="1200" b="1" spc="114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0" dirty="0">
                <a:solidFill>
                  <a:srgbClr val="121212"/>
                </a:solidFill>
                <a:latin typeface="Arial"/>
                <a:cs typeface="Arial"/>
              </a:rPr>
              <a:t>утверждение</a:t>
            </a:r>
            <a:r>
              <a:rPr sz="1200" b="1" spc="10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наиболее</a:t>
            </a:r>
            <a:r>
              <a:rPr sz="12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описывающее</a:t>
            </a:r>
            <a:r>
              <a:rPr sz="1200" b="1" spc="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121212"/>
                </a:solidFill>
                <a:latin typeface="Arial"/>
                <a:cs typeface="Arial"/>
              </a:rPr>
              <a:t>твои</a:t>
            </a:r>
            <a:endParaRPr sz="1200">
              <a:latin typeface="Arial"/>
              <a:cs typeface="Arial"/>
            </a:endParaRPr>
          </a:p>
          <a:p>
            <a:pPr marL="28575">
              <a:lnSpc>
                <a:spcPct val="100000"/>
              </a:lnSpc>
              <a:spcBef>
                <a:spcPts val="115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отношения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55" dirty="0">
                <a:solidFill>
                  <a:srgbClr val="121212"/>
                </a:solidFill>
                <a:latin typeface="Arial"/>
                <a:cs typeface="Arial"/>
              </a:rPr>
              <a:t>с</a:t>
            </a:r>
            <a:r>
              <a:rPr sz="12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кафедрой,</a:t>
            </a:r>
            <a:r>
              <a:rPr sz="1200" b="1" spc="60" dirty="0">
                <a:solidFill>
                  <a:srgbClr val="121212"/>
                </a:solidFill>
                <a:latin typeface="Arial"/>
                <a:cs typeface="Arial"/>
              </a:rPr>
              <a:t> на</a:t>
            </a:r>
            <a:r>
              <a:rPr sz="1200" b="1" spc="9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которой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2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обучаешься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4611" y="1798320"/>
            <a:ext cx="2451100" cy="224663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121212"/>
                </a:solidFill>
                <a:latin typeface="Arial"/>
                <a:cs typeface="Arial"/>
              </a:rPr>
              <a:t>Главный</a:t>
            </a:r>
            <a:r>
              <a:rPr sz="1200" b="1" spc="-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121212"/>
                </a:solidFill>
                <a:latin typeface="Arial"/>
                <a:cs typeface="Arial"/>
              </a:rPr>
              <a:t>вывод:</a:t>
            </a:r>
            <a:endParaRPr sz="1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>
              <a:latin typeface="Arial"/>
              <a:cs typeface="Arial"/>
            </a:endParaRPr>
          </a:p>
          <a:p>
            <a:pPr marL="90805" marR="156210">
              <a:lnSpc>
                <a:spcPct val="100800"/>
              </a:lnSpc>
              <a:spcBef>
                <a:spcPts val="5"/>
              </a:spcBef>
            </a:pPr>
            <a:r>
              <a:rPr sz="1400" b="1" dirty="0">
                <a:solidFill>
                  <a:srgbClr val="750AD2"/>
                </a:solidFill>
                <a:latin typeface="Arial"/>
                <a:cs typeface="Arial"/>
              </a:rPr>
              <a:t>75%</a:t>
            </a:r>
            <a:r>
              <a:rPr sz="1400" b="1" spc="10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750AD2"/>
                </a:solidFill>
                <a:latin typeface="Arial"/>
                <a:cs typeface="Arial"/>
              </a:rPr>
              <a:t>студентов</a:t>
            </a:r>
            <a:r>
              <a:rPr sz="1100" b="1" spc="8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считают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,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специалисты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</a:t>
            </a:r>
            <a:r>
              <a:rPr sz="11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кафедре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отзывчивые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ним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можно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обратиться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1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любым</a:t>
            </a:r>
            <a:r>
              <a:rPr sz="11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вопросам.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90805" marR="149860">
              <a:lnSpc>
                <a:spcPct val="100800"/>
              </a:lnSpc>
            </a:pPr>
            <a:r>
              <a:rPr sz="1400" b="1" spc="-50" dirty="0">
                <a:solidFill>
                  <a:srgbClr val="750AD2"/>
                </a:solidFill>
                <a:latin typeface="Arial"/>
                <a:cs typeface="Arial"/>
              </a:rPr>
              <a:t>19%</a:t>
            </a:r>
            <a:r>
              <a:rPr sz="1400" b="1" spc="4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предпочитают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обращаться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100" spc="114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одногруппникам</a:t>
            </a:r>
            <a:r>
              <a:rPr sz="11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для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решения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вопросов</a:t>
            </a:r>
            <a:r>
              <a:rPr sz="11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420" dirty="0">
                <a:solidFill>
                  <a:srgbClr val="121212"/>
                </a:solidFill>
                <a:latin typeface="Microsoft Sans Serif"/>
                <a:cs typeface="Microsoft Sans Serif"/>
              </a:rPr>
              <a:t>–</a:t>
            </a:r>
            <a:r>
              <a:rPr sz="11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свидетельствует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хороших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отношениях</a:t>
            </a:r>
            <a:r>
              <a:rPr sz="11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группе.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580510" y="1811527"/>
            <a:ext cx="2222500" cy="469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indent="-1270" algn="ctr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На</a:t>
            </a:r>
            <a:r>
              <a:rPr sz="9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моей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кафедре</a:t>
            </a:r>
            <a:r>
              <a:rPr sz="9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работают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отзывчивые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специалисты,</a:t>
            </a:r>
            <a:r>
              <a:rPr sz="9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которые</a:t>
            </a:r>
            <a:r>
              <a:rPr sz="9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всегда</a:t>
            </a:r>
            <a:r>
              <a:rPr sz="9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помогут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подскажут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9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любым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859589" y="1724977"/>
            <a:ext cx="2769870" cy="2733040"/>
            <a:chOff x="5859589" y="1724977"/>
            <a:chExt cx="2769870" cy="2733040"/>
          </a:xfrm>
        </p:grpSpPr>
        <p:sp>
          <p:nvSpPr>
            <p:cNvPr id="7" name="object 7"/>
            <p:cNvSpPr/>
            <p:nvPr/>
          </p:nvSpPr>
          <p:spPr>
            <a:xfrm>
              <a:off x="5899404" y="1729739"/>
              <a:ext cx="2725420" cy="2723515"/>
            </a:xfrm>
            <a:custGeom>
              <a:avLst/>
              <a:gdLst/>
              <a:ahLst/>
              <a:cxnLst/>
              <a:rect l="l" t="t" r="r" b="b"/>
              <a:pathLst>
                <a:path w="2725420" h="2723515">
                  <a:moveTo>
                    <a:pt x="0" y="2723388"/>
                  </a:moveTo>
                  <a:lnTo>
                    <a:pt x="2724912" y="2723388"/>
                  </a:lnTo>
                </a:path>
                <a:path w="2725420" h="2723515">
                  <a:moveTo>
                    <a:pt x="0" y="2042160"/>
                  </a:moveTo>
                  <a:lnTo>
                    <a:pt x="2724912" y="2042160"/>
                  </a:lnTo>
                </a:path>
                <a:path w="2725420" h="2723515">
                  <a:moveTo>
                    <a:pt x="0" y="1360932"/>
                  </a:moveTo>
                  <a:lnTo>
                    <a:pt x="2724912" y="1360932"/>
                  </a:lnTo>
                </a:path>
                <a:path w="2725420" h="2723515">
                  <a:moveTo>
                    <a:pt x="0" y="681228"/>
                  </a:moveTo>
                  <a:lnTo>
                    <a:pt x="2724912" y="681228"/>
                  </a:lnTo>
                </a:path>
                <a:path w="2725420" h="2723515">
                  <a:moveTo>
                    <a:pt x="0" y="0"/>
                  </a:moveTo>
                  <a:lnTo>
                    <a:pt x="2724912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900166" y="3941825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82296" y="0"/>
                  </a:moveTo>
                  <a:lnTo>
                    <a:pt x="0" y="0"/>
                  </a:lnTo>
                  <a:lnTo>
                    <a:pt x="0" y="341376"/>
                  </a:lnTo>
                  <a:lnTo>
                    <a:pt x="82296" y="341376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00166" y="3941825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0" y="341376"/>
                  </a:moveTo>
                  <a:lnTo>
                    <a:pt x="82296" y="341376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341376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00166" y="3260597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82296" y="0"/>
                  </a:moveTo>
                  <a:lnTo>
                    <a:pt x="0" y="0"/>
                  </a:lnTo>
                  <a:lnTo>
                    <a:pt x="0" y="341375"/>
                  </a:lnTo>
                  <a:lnTo>
                    <a:pt x="82296" y="341375"/>
                  </a:lnTo>
                  <a:lnTo>
                    <a:pt x="82296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900166" y="3260597"/>
              <a:ext cx="82550" cy="341630"/>
            </a:xfrm>
            <a:custGeom>
              <a:avLst/>
              <a:gdLst/>
              <a:ahLst/>
              <a:cxnLst/>
              <a:rect l="l" t="t" r="r" b="b"/>
              <a:pathLst>
                <a:path w="82550" h="341629">
                  <a:moveTo>
                    <a:pt x="0" y="341375"/>
                  </a:moveTo>
                  <a:lnTo>
                    <a:pt x="82296" y="341375"/>
                  </a:lnTo>
                  <a:lnTo>
                    <a:pt x="82296" y="0"/>
                  </a:lnTo>
                  <a:lnTo>
                    <a:pt x="0" y="0"/>
                  </a:lnTo>
                  <a:lnTo>
                    <a:pt x="0" y="341375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900166" y="2580893"/>
              <a:ext cx="518159" cy="340360"/>
            </a:xfrm>
            <a:custGeom>
              <a:avLst/>
              <a:gdLst/>
              <a:ahLst/>
              <a:cxnLst/>
              <a:rect l="l" t="t" r="r" b="b"/>
              <a:pathLst>
                <a:path w="518160" h="340360">
                  <a:moveTo>
                    <a:pt x="518160" y="0"/>
                  </a:moveTo>
                  <a:lnTo>
                    <a:pt x="0" y="0"/>
                  </a:lnTo>
                  <a:lnTo>
                    <a:pt x="0" y="339851"/>
                  </a:lnTo>
                  <a:lnTo>
                    <a:pt x="518160" y="339851"/>
                  </a:lnTo>
                  <a:lnTo>
                    <a:pt x="51816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00166" y="2580893"/>
              <a:ext cx="518159" cy="340360"/>
            </a:xfrm>
            <a:custGeom>
              <a:avLst/>
              <a:gdLst/>
              <a:ahLst/>
              <a:cxnLst/>
              <a:rect l="l" t="t" r="r" b="b"/>
              <a:pathLst>
                <a:path w="518160" h="340360">
                  <a:moveTo>
                    <a:pt x="0" y="339851"/>
                  </a:moveTo>
                  <a:lnTo>
                    <a:pt x="518160" y="339851"/>
                  </a:lnTo>
                  <a:lnTo>
                    <a:pt x="518160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00166" y="1899665"/>
              <a:ext cx="2042160" cy="340360"/>
            </a:xfrm>
            <a:custGeom>
              <a:avLst/>
              <a:gdLst/>
              <a:ahLst/>
              <a:cxnLst/>
              <a:rect l="l" t="t" r="r" b="b"/>
              <a:pathLst>
                <a:path w="2042159" h="340360">
                  <a:moveTo>
                    <a:pt x="2042160" y="0"/>
                  </a:moveTo>
                  <a:lnTo>
                    <a:pt x="0" y="0"/>
                  </a:lnTo>
                  <a:lnTo>
                    <a:pt x="0" y="339851"/>
                  </a:lnTo>
                  <a:lnTo>
                    <a:pt x="2042160" y="339851"/>
                  </a:lnTo>
                  <a:lnTo>
                    <a:pt x="2042160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00166" y="1899665"/>
              <a:ext cx="2042160" cy="340360"/>
            </a:xfrm>
            <a:custGeom>
              <a:avLst/>
              <a:gdLst/>
              <a:ahLst/>
              <a:cxnLst/>
              <a:rect l="l" t="t" r="r" b="b"/>
              <a:pathLst>
                <a:path w="2042159" h="340360">
                  <a:moveTo>
                    <a:pt x="0" y="339851"/>
                  </a:moveTo>
                  <a:lnTo>
                    <a:pt x="2042160" y="339851"/>
                  </a:lnTo>
                  <a:lnTo>
                    <a:pt x="2042160" y="0"/>
                  </a:lnTo>
                  <a:lnTo>
                    <a:pt x="0" y="0"/>
                  </a:lnTo>
                  <a:lnTo>
                    <a:pt x="0" y="339851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864352" y="1729739"/>
              <a:ext cx="35560" cy="2723515"/>
            </a:xfrm>
            <a:custGeom>
              <a:avLst/>
              <a:gdLst/>
              <a:ahLst/>
              <a:cxnLst/>
              <a:rect l="l" t="t" r="r" b="b"/>
              <a:pathLst>
                <a:path w="35560" h="2723515">
                  <a:moveTo>
                    <a:pt x="35051" y="2723388"/>
                  </a:moveTo>
                  <a:lnTo>
                    <a:pt x="35051" y="0"/>
                  </a:lnTo>
                </a:path>
                <a:path w="35560" h="2723515">
                  <a:moveTo>
                    <a:pt x="0" y="2723388"/>
                  </a:moveTo>
                  <a:lnTo>
                    <a:pt x="35051" y="2723388"/>
                  </a:lnTo>
                </a:path>
                <a:path w="35560" h="2723515">
                  <a:moveTo>
                    <a:pt x="0" y="2042160"/>
                  </a:moveTo>
                  <a:lnTo>
                    <a:pt x="35051" y="2042160"/>
                  </a:lnTo>
                </a:path>
                <a:path w="35560" h="2723515">
                  <a:moveTo>
                    <a:pt x="0" y="1360932"/>
                  </a:moveTo>
                  <a:lnTo>
                    <a:pt x="35051" y="1360932"/>
                  </a:lnTo>
                </a:path>
                <a:path w="35560" h="2723515">
                  <a:moveTo>
                    <a:pt x="0" y="681228"/>
                  </a:moveTo>
                  <a:lnTo>
                    <a:pt x="35051" y="681228"/>
                  </a:lnTo>
                </a:path>
                <a:path w="35560" h="2723515">
                  <a:moveTo>
                    <a:pt x="0" y="0"/>
                  </a:moveTo>
                  <a:lnTo>
                    <a:pt x="35051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8019542" y="1951735"/>
            <a:ext cx="331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75%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01619" y="2566161"/>
            <a:ext cx="2499995" cy="321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24205" marR="5080" indent="-624840">
              <a:lnSpc>
                <a:spcPct val="107800"/>
              </a:lnSpc>
              <a:spcBef>
                <a:spcPts val="10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Если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у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меня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будут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вопросы,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</a:t>
            </a:r>
            <a:r>
              <a:rPr sz="9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лучше</a:t>
            </a:r>
            <a:r>
              <a:rPr sz="9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узнаю</a:t>
            </a:r>
            <a:r>
              <a:rPr sz="900" spc="1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у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своих</a:t>
            </a:r>
            <a:r>
              <a:rPr sz="9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одногруппников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94398" y="2632964"/>
            <a:ext cx="3041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19%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66158" y="3300729"/>
            <a:ext cx="17487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1508125" algn="l"/>
              </a:tabLst>
            </a:pPr>
            <a:r>
              <a:rPr sz="1350" baseline="3086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350" spc="150" baseline="3086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350" spc="-15" baseline="3086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r>
              <a:rPr sz="1350" baseline="3086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147948" y="3927786"/>
            <a:ext cx="2656205" cy="3219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R="5080" algn="ctr">
              <a:lnSpc>
                <a:spcPct val="100000"/>
              </a:lnSpc>
              <a:spcBef>
                <a:spcPts val="185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стану</a:t>
            </a:r>
            <a:r>
              <a:rPr sz="9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обращаться</a:t>
            </a:r>
            <a:r>
              <a:rPr sz="9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9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сотрудникам</a:t>
            </a:r>
            <a:r>
              <a:rPr sz="9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кафедры</a:t>
            </a:r>
            <a:r>
              <a:rPr sz="9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5" dirty="0">
                <a:solidFill>
                  <a:srgbClr val="121212"/>
                </a:solidFill>
                <a:latin typeface="Microsoft Sans Serif"/>
                <a:cs typeface="Microsoft Sans Serif"/>
              </a:rPr>
              <a:t>с</a:t>
            </a:r>
            <a:endParaRPr sz="900">
              <a:latin typeface="Microsoft Sans Serif"/>
              <a:cs typeface="Microsoft Sans Serif"/>
            </a:endParaRPr>
          </a:p>
          <a:p>
            <a:pPr marR="6350" algn="ctr">
              <a:lnSpc>
                <a:spcPct val="100000"/>
              </a:lnSpc>
              <a:spcBef>
                <a:spcPts val="90"/>
              </a:spcBef>
            </a:pP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вопросами,</a:t>
            </a:r>
            <a:r>
              <a:rPr sz="9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поскольку</a:t>
            </a:r>
            <a:r>
              <a:rPr sz="900" spc="1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чувствую</a:t>
            </a:r>
            <a:r>
              <a:rPr sz="900" spc="1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9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дискомфорт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058534" y="3995115"/>
            <a:ext cx="24002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985516" y="867155"/>
            <a:ext cx="5834380" cy="3939540"/>
          </a:xfrm>
          <a:custGeom>
            <a:avLst/>
            <a:gdLst/>
            <a:ahLst/>
            <a:cxnLst/>
            <a:rect l="l" t="t" r="r" b="b"/>
            <a:pathLst>
              <a:path w="5834380" h="3939540">
                <a:moveTo>
                  <a:pt x="0" y="3939540"/>
                </a:moveTo>
                <a:lnTo>
                  <a:pt x="5833872" y="3939540"/>
                </a:lnTo>
                <a:lnTo>
                  <a:pt x="5833872" y="0"/>
                </a:lnTo>
                <a:lnTo>
                  <a:pt x="0" y="0"/>
                </a:lnTo>
                <a:lnTo>
                  <a:pt x="0" y="3939540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5" dirty="0"/>
              <a:t>Оценка</a:t>
            </a:r>
            <a:r>
              <a:rPr spc="5" dirty="0"/>
              <a:t> </a:t>
            </a:r>
            <a:r>
              <a:rPr spc="65" dirty="0"/>
              <a:t>климата</a:t>
            </a:r>
            <a:r>
              <a:rPr spc="30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dirty="0"/>
              <a:t>учебной</a:t>
            </a:r>
            <a:r>
              <a:rPr spc="35" dirty="0"/>
              <a:t> </a:t>
            </a:r>
            <a:r>
              <a:rPr spc="50" dirty="0"/>
              <a:t>группе</a:t>
            </a:r>
            <a:r>
              <a:rPr spc="40" dirty="0"/>
              <a:t> </a:t>
            </a:r>
            <a:r>
              <a:rPr dirty="0"/>
              <a:t>и</a:t>
            </a:r>
            <a:r>
              <a:rPr spc="10" dirty="0"/>
              <a:t> </a:t>
            </a:r>
            <a:r>
              <a:rPr dirty="0"/>
              <a:t>в</a:t>
            </a:r>
            <a:r>
              <a:rPr spc="20" dirty="0"/>
              <a:t> </a:t>
            </a:r>
            <a:r>
              <a:rPr spc="-10" dirty="0"/>
              <a:t>колледже.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00939" y="555751"/>
            <a:ext cx="31642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80" dirty="0">
                <a:solidFill>
                  <a:srgbClr val="9C52DB"/>
                </a:solidFill>
                <a:latin typeface="Arial"/>
                <a:cs typeface="Arial"/>
              </a:rPr>
              <a:t>СОП</a:t>
            </a:r>
            <a:r>
              <a:rPr sz="1100" b="1" spc="10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spc="165" dirty="0">
                <a:solidFill>
                  <a:srgbClr val="9C52DB"/>
                </a:solidFill>
                <a:latin typeface="Microsoft Sans Serif"/>
                <a:cs typeface="Microsoft Sans Serif"/>
              </a:rPr>
              <a:t>-</a:t>
            </a:r>
            <a:r>
              <a:rPr sz="1100" spc="25" dirty="0">
                <a:solidFill>
                  <a:srgbClr val="9C52DB"/>
                </a:solidFill>
                <a:latin typeface="Microsoft Sans Serif"/>
                <a:cs typeface="Microsoft Sans Serif"/>
              </a:rPr>
              <a:t> </a:t>
            </a:r>
            <a:r>
              <a:rPr sz="1100" b="1" spc="45" dirty="0">
                <a:solidFill>
                  <a:srgbClr val="9C52DB"/>
                </a:solidFill>
                <a:latin typeface="Arial"/>
                <a:cs typeface="Arial"/>
              </a:rPr>
              <a:t>Студеческая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60" dirty="0">
                <a:solidFill>
                  <a:srgbClr val="9C52DB"/>
                </a:solidFill>
                <a:latin typeface="Arial"/>
                <a:cs typeface="Arial"/>
              </a:rPr>
              <a:t>Оценка</a:t>
            </a:r>
            <a:r>
              <a:rPr sz="1100" b="1" dirty="0">
                <a:solidFill>
                  <a:srgbClr val="9C52DB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9C52DB"/>
                </a:solidFill>
                <a:latin typeface="Arial"/>
                <a:cs typeface="Arial"/>
              </a:rPr>
              <a:t>Преподавания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24611" y="867155"/>
            <a:ext cx="1511935" cy="2223686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 marR="131445">
              <a:lnSpc>
                <a:spcPct val="100000"/>
              </a:lnSpc>
              <a:spcBef>
                <a:spcPts val="220"/>
              </a:spcBef>
            </a:pPr>
            <a:r>
              <a:rPr sz="1200" b="1" spc="-10" dirty="0">
                <a:solidFill>
                  <a:srgbClr val="750AD2"/>
                </a:solidFill>
                <a:latin typeface="Arial"/>
                <a:cs typeface="Arial"/>
              </a:rPr>
              <a:t>Проходимость студенческой оценки преподавания </a:t>
            </a:r>
            <a:r>
              <a:rPr sz="1600" b="1" dirty="0">
                <a:solidFill>
                  <a:srgbClr val="750AD2"/>
                </a:solidFill>
                <a:latin typeface="Arial"/>
                <a:cs typeface="Arial"/>
              </a:rPr>
              <a:t>78%</a:t>
            </a:r>
            <a:r>
              <a:rPr sz="1600" b="1" spc="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229" dirty="0">
                <a:solidFill>
                  <a:srgbClr val="750AD2"/>
                </a:solidFill>
                <a:latin typeface="Arial"/>
                <a:cs typeface="Arial"/>
              </a:rPr>
              <a:t>–</a:t>
            </a:r>
            <a:r>
              <a:rPr sz="1200" b="1" spc="12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говорит</a:t>
            </a:r>
            <a:r>
              <a:rPr sz="11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высокой вовлеченности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1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1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0" dirty="0" err="1">
                <a:solidFill>
                  <a:srgbClr val="121212"/>
                </a:solidFill>
                <a:latin typeface="Microsoft Sans Serif"/>
                <a:cs typeface="Microsoft Sans Serif"/>
              </a:rPr>
              <a:t>жизнь</a:t>
            </a:r>
            <a:r>
              <a:rPr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endParaRPr lang="ru-RU" sz="1100" spc="-20" dirty="0">
              <a:solidFill>
                <a:srgbClr val="121212"/>
              </a:solidFill>
              <a:latin typeface="Microsoft Sans Serif"/>
              <a:cs typeface="Microsoft Sans Serif"/>
            </a:endParaRPr>
          </a:p>
          <a:p>
            <a:pPr marL="90805" marR="131445">
              <a:lnSpc>
                <a:spcPct val="100000"/>
              </a:lnSpc>
              <a:spcBef>
                <a:spcPts val="220"/>
              </a:spcBef>
            </a:pPr>
            <a:r>
              <a:rPr lang="ru-RU" sz="1100" spc="-2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Колледжа</a:t>
            </a:r>
            <a:endParaRPr sz="1100" dirty="0">
              <a:latin typeface="Microsoft Sans Serif"/>
              <a:cs typeface="Microsoft Sans Serif"/>
            </a:endParaRPr>
          </a:p>
          <a:p>
            <a:pPr marL="90805" marR="277495">
              <a:lnSpc>
                <a:spcPct val="100000"/>
              </a:lnSpc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формирование процесса обучения.</a:t>
            </a:r>
            <a:endParaRPr sz="1100" dirty="0">
              <a:latin typeface="Microsoft Sans Serif"/>
              <a:cs typeface="Microsoft Sans Serif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54960" y="939520"/>
            <a:ext cx="3903979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7160" marR="5080" indent="-125095">
              <a:lnSpc>
                <a:spcPct val="107100"/>
              </a:lnSpc>
              <a:spcBef>
                <a:spcPts val="100"/>
              </a:spcBef>
            </a:pP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Проходил(-</a:t>
            </a:r>
            <a:r>
              <a:rPr sz="1400" b="1" spc="110" dirty="0">
                <a:solidFill>
                  <a:srgbClr val="121212"/>
                </a:solidFill>
                <a:latin typeface="Arial"/>
                <a:cs typeface="Arial"/>
              </a:rPr>
              <a:t>а)</a:t>
            </a: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ли</a:t>
            </a:r>
            <a:r>
              <a:rPr sz="1400" b="1" spc="8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ты</a:t>
            </a:r>
            <a:r>
              <a:rPr sz="1400" b="1" spc="7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в</a:t>
            </a:r>
            <a:r>
              <a:rPr sz="14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этом</a:t>
            </a:r>
            <a:r>
              <a:rPr sz="1400" b="1" spc="65" dirty="0">
                <a:solidFill>
                  <a:srgbClr val="121212"/>
                </a:solidFill>
                <a:latin typeface="Arial"/>
                <a:cs typeface="Arial"/>
              </a:rPr>
              <a:t> семестре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СОП 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(студенческая</a:t>
            </a:r>
            <a:r>
              <a:rPr sz="1400" b="1" spc="-1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70" dirty="0">
                <a:solidFill>
                  <a:srgbClr val="121212"/>
                </a:solidFill>
                <a:latin typeface="Arial"/>
                <a:cs typeface="Arial"/>
              </a:rPr>
              <a:t>оценка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преподавания)?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8233" y="2024252"/>
            <a:ext cx="13150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Да,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проходил</a:t>
            </a:r>
            <a:r>
              <a:rPr sz="12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(-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09976" y="2933445"/>
            <a:ext cx="15938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Нет,</a:t>
            </a:r>
            <a:r>
              <a:rPr sz="12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проходил</a:t>
            </a:r>
            <a:r>
              <a:rPr sz="12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110" dirty="0">
                <a:solidFill>
                  <a:srgbClr val="121212"/>
                </a:solidFill>
                <a:latin typeface="Microsoft Sans Serif"/>
                <a:cs typeface="Microsoft Sans Serif"/>
              </a:rPr>
              <a:t>(-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а)</a:t>
            </a:r>
            <a:endParaRPr sz="1200">
              <a:latin typeface="Microsoft Sans Serif"/>
              <a:cs typeface="Microsoft Sans Serif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4825746" y="1693164"/>
          <a:ext cx="3695064" cy="181609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9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02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200">
                        <a:lnSpc>
                          <a:spcPct val="100000"/>
                        </a:lnSpc>
                        <a:spcBef>
                          <a:spcPts val="960"/>
                        </a:spcBef>
                      </a:pPr>
                      <a:r>
                        <a:rPr sz="1200" b="1" spc="-2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78%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21920" marB="0">
                    <a:lnL w="28575">
                      <a:solidFill>
                        <a:srgbClr val="F3F3F3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7329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0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9525">
                      <a:solidFill>
                        <a:srgbClr val="DBDBDB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3F3F3"/>
                      </a:solidFill>
                      <a:prstDash val="solid"/>
                    </a:lnL>
                    <a:lnR w="28575">
                      <a:solidFill>
                        <a:srgbClr val="F3F3F3"/>
                      </a:solidFill>
                      <a:prstDash val="solid"/>
                    </a:lnR>
                    <a:lnB w="28575">
                      <a:solidFill>
                        <a:srgbClr val="F3F3F3"/>
                      </a:solidFill>
                      <a:prstDash val="solid"/>
                    </a:lnB>
                    <a:solidFill>
                      <a:srgbClr val="9A33F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40335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200" b="1" spc="35" dirty="0">
                          <a:solidFill>
                            <a:srgbClr val="121212"/>
                          </a:solidFill>
                          <a:latin typeface="Arial"/>
                          <a:cs typeface="Arial"/>
                        </a:rPr>
                        <a:t>22%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99695" marB="0">
                    <a:lnL w="28575">
                      <a:solidFill>
                        <a:srgbClr val="F3F3F3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6060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DBDBDB"/>
                      </a:solidFill>
                      <a:prstDash val="solid"/>
                    </a:lnL>
                    <a:lnT w="28575" cap="flat" cmpd="sng" algn="ctr">
                      <a:solidFill>
                        <a:srgbClr val="F3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>
                      <a:solidFill>
                        <a:srgbClr val="DBDBDB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2148839" y="867155"/>
            <a:ext cx="6680200" cy="2961640"/>
          </a:xfrm>
          <a:custGeom>
            <a:avLst/>
            <a:gdLst/>
            <a:ahLst/>
            <a:cxnLst/>
            <a:rect l="l" t="t" r="r" b="b"/>
            <a:pathLst>
              <a:path w="6680200" h="2961640">
                <a:moveTo>
                  <a:pt x="0" y="2961132"/>
                </a:moveTo>
                <a:lnTo>
                  <a:pt x="6679692" y="2961132"/>
                </a:lnTo>
                <a:lnTo>
                  <a:pt x="6679692" y="0"/>
                </a:lnTo>
                <a:lnTo>
                  <a:pt x="0" y="0"/>
                </a:lnTo>
                <a:lnTo>
                  <a:pt x="0" y="2961132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0499" y="3927779"/>
            <a:ext cx="8488045" cy="883919"/>
          </a:xfrm>
          <a:prstGeom prst="rect">
            <a:avLst/>
          </a:prstGeom>
          <a:ln w="12700">
            <a:solidFill>
              <a:srgbClr val="121212"/>
            </a:solidFill>
          </a:ln>
        </p:spPr>
        <p:txBody>
          <a:bodyPr vert="horz" wrap="square" lIns="0" tIns="122555" rIns="0" bIns="0" rtlCol="0">
            <a:spAutoFit/>
          </a:bodyPr>
          <a:lstStyle/>
          <a:p>
            <a:pPr marL="136525" marR="213995">
              <a:lnSpc>
                <a:spcPct val="100000"/>
              </a:lnSpc>
              <a:spcBef>
                <a:spcPts val="965"/>
              </a:spcBef>
            </a:pPr>
            <a:r>
              <a:rPr sz="1000" b="1" spc="65" dirty="0">
                <a:solidFill>
                  <a:srgbClr val="121212"/>
                </a:solidFill>
                <a:latin typeface="Arial"/>
                <a:cs typeface="Arial"/>
              </a:rPr>
              <a:t>СОП</a:t>
            </a:r>
            <a:r>
              <a:rPr sz="1000" b="1" spc="9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0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-</a:t>
            </a:r>
            <a:r>
              <a:rPr sz="10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анонимный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онлайн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опрос</a:t>
            </a:r>
            <a:r>
              <a:rPr sz="1000" spc="9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студентов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колледжа</a:t>
            </a:r>
            <a:r>
              <a:rPr sz="1000" spc="1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всех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курсов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обучения.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Результаты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анализируются</a:t>
            </a:r>
            <a:r>
              <a:rPr sz="10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обобщенном</a:t>
            </a:r>
            <a:r>
              <a:rPr sz="1000" spc="1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виде.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Студенты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оценивают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0" dirty="0">
                <a:solidFill>
                  <a:srgbClr val="121212"/>
                </a:solidFill>
                <a:latin typeface="Microsoft Sans Serif"/>
                <a:cs typeface="Microsoft Sans Serif"/>
              </a:rPr>
              <a:t>5-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балльной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шкале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изученные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дисциплины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основным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аспектам</a:t>
            </a:r>
            <a:r>
              <a:rPr sz="10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(интересное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предподнесение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материала;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понятность и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доступность</a:t>
            </a:r>
            <a:r>
              <a:rPr sz="10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объяснения;наличие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обратной</a:t>
            </a:r>
            <a:r>
              <a:rPr sz="10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связи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преподавателя;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психологический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комфорт).</a:t>
            </a:r>
            <a:r>
              <a:rPr sz="1000" spc="4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Кроме</a:t>
            </a:r>
            <a:r>
              <a:rPr sz="10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этого,</a:t>
            </a:r>
            <a:r>
              <a:rPr sz="1000" spc="4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к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 каждому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предмету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есть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вопрос: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0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показалось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интересным</a:t>
            </a:r>
            <a:r>
              <a:rPr sz="10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и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полезным,</a:t>
            </a:r>
            <a:r>
              <a:rPr sz="1000" spc="8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55" dirty="0">
                <a:solidFill>
                  <a:srgbClr val="121212"/>
                </a:solidFill>
                <a:latin typeface="Microsoft Sans Serif"/>
                <a:cs typeface="Microsoft Sans Serif"/>
              </a:rPr>
              <a:t>а</a:t>
            </a:r>
            <a:r>
              <a:rPr sz="1000" spc="7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вызвало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трудности</a:t>
            </a:r>
            <a:r>
              <a:rPr sz="1000" spc="6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в</a:t>
            </a:r>
            <a:r>
              <a:rPr sz="1000" spc="6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dirty="0">
                <a:solidFill>
                  <a:srgbClr val="121212"/>
                </a:solidFill>
                <a:latin typeface="Microsoft Sans Serif"/>
                <a:cs typeface="Microsoft Sans Serif"/>
              </a:rPr>
              <a:t>данном</a:t>
            </a:r>
            <a:r>
              <a:rPr sz="10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0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предмете?</a:t>
            </a:r>
            <a:endParaRPr sz="10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00939" y="228041"/>
            <a:ext cx="674878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Оценка</a:t>
            </a:r>
            <a:r>
              <a:rPr spc="120" dirty="0"/>
              <a:t> </a:t>
            </a:r>
            <a:r>
              <a:rPr spc="75" dirty="0"/>
              <a:t>качества</a:t>
            </a:r>
            <a:r>
              <a:rPr spc="120" dirty="0"/>
              <a:t> </a:t>
            </a:r>
            <a:r>
              <a:rPr dirty="0"/>
              <a:t>условий</a:t>
            </a:r>
            <a:r>
              <a:rPr spc="150" dirty="0"/>
              <a:t> </a:t>
            </a:r>
            <a:r>
              <a:rPr dirty="0"/>
              <a:t>реализации</a:t>
            </a:r>
            <a:r>
              <a:rPr spc="165" dirty="0"/>
              <a:t> </a:t>
            </a:r>
            <a:r>
              <a:rPr spc="-10" dirty="0"/>
              <a:t>образовательной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/>
              <a:t>программы</a:t>
            </a:r>
            <a:r>
              <a:rPr spc="290" dirty="0"/>
              <a:t> </a:t>
            </a:r>
            <a:r>
              <a:rPr sz="1100" dirty="0">
                <a:solidFill>
                  <a:srgbClr val="9C52DB"/>
                </a:solidFill>
              </a:rPr>
              <a:t>Общий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интерес</a:t>
            </a:r>
            <a:r>
              <a:rPr sz="1100" spc="145" dirty="0">
                <a:solidFill>
                  <a:srgbClr val="9C52DB"/>
                </a:solidFill>
              </a:rPr>
              <a:t> </a:t>
            </a:r>
            <a:r>
              <a:rPr sz="1100" spc="90" dirty="0">
                <a:solidFill>
                  <a:srgbClr val="9C52DB"/>
                </a:solidFill>
              </a:rPr>
              <a:t>к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учёбе</a:t>
            </a:r>
            <a:r>
              <a:rPr sz="1100" spc="155" dirty="0">
                <a:solidFill>
                  <a:srgbClr val="9C52DB"/>
                </a:solidFill>
              </a:rPr>
              <a:t> </a:t>
            </a:r>
            <a:r>
              <a:rPr sz="1100" dirty="0">
                <a:solidFill>
                  <a:srgbClr val="9C52DB"/>
                </a:solidFill>
              </a:rPr>
              <a:t>в</a:t>
            </a:r>
            <a:r>
              <a:rPr sz="1100" spc="130" dirty="0">
                <a:solidFill>
                  <a:srgbClr val="9C52DB"/>
                </a:solidFill>
              </a:rPr>
              <a:t> </a:t>
            </a:r>
            <a:r>
              <a:rPr sz="1100" spc="-10" dirty="0">
                <a:solidFill>
                  <a:srgbClr val="9C52DB"/>
                </a:solidFill>
              </a:rPr>
              <a:t>колледже</a:t>
            </a:r>
            <a:endParaRPr sz="11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19416" y="307847"/>
            <a:ext cx="1240535" cy="28803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324611" y="1171955"/>
            <a:ext cx="2463165" cy="1140460"/>
          </a:xfrm>
          <a:prstGeom prst="rect">
            <a:avLst/>
          </a:prstGeom>
          <a:solidFill>
            <a:srgbClr val="FFFFFF">
              <a:alpha val="85096"/>
            </a:srgbClr>
          </a:solidFill>
          <a:ln w="12191">
            <a:solidFill>
              <a:srgbClr val="9A33F4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220"/>
              </a:spcBef>
            </a:pPr>
            <a:r>
              <a:rPr sz="1200" b="1" dirty="0">
                <a:solidFill>
                  <a:srgbClr val="750AD2"/>
                </a:solidFill>
                <a:latin typeface="Arial"/>
                <a:cs typeface="Arial"/>
              </a:rPr>
              <a:t>87%</a:t>
            </a:r>
            <a:r>
              <a:rPr sz="1200" b="1" spc="150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200" b="1" spc="40" dirty="0">
                <a:solidFill>
                  <a:srgbClr val="750AD2"/>
                </a:solidFill>
                <a:latin typeface="Arial"/>
                <a:cs typeface="Arial"/>
              </a:rPr>
              <a:t>ОБУЧАЮЩИХСЯ</a:t>
            </a:r>
            <a:endParaRPr sz="1200">
              <a:latin typeface="Arial"/>
              <a:cs typeface="Arial"/>
            </a:endParaRPr>
          </a:p>
          <a:p>
            <a:pPr marL="90805">
              <a:lnSpc>
                <a:spcPct val="100000"/>
              </a:lnSpc>
            </a:pPr>
            <a:r>
              <a:rPr sz="1200" b="1" spc="50" dirty="0">
                <a:solidFill>
                  <a:srgbClr val="750AD2"/>
                </a:solidFill>
                <a:latin typeface="Arial"/>
                <a:cs typeface="Arial"/>
              </a:rPr>
              <a:t>СОГЛАСНЫ</a:t>
            </a:r>
            <a:r>
              <a:rPr sz="1200" b="1" spc="65" dirty="0">
                <a:solidFill>
                  <a:srgbClr val="750AD2"/>
                </a:solidFill>
                <a:latin typeface="Arial"/>
                <a:cs typeface="Arial"/>
              </a:rPr>
              <a:t> </a:t>
            </a:r>
            <a:r>
              <a:rPr sz="1100" spc="70" dirty="0">
                <a:solidFill>
                  <a:srgbClr val="121212"/>
                </a:solidFill>
                <a:latin typeface="Microsoft Sans Serif"/>
                <a:cs typeface="Microsoft Sans Serif"/>
              </a:rPr>
              <a:t>с</a:t>
            </a:r>
            <a:r>
              <a:rPr sz="1100" spc="8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утверждением</a:t>
            </a:r>
            <a:r>
              <a:rPr sz="1100" spc="9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121212"/>
                </a:solidFill>
                <a:latin typeface="Microsoft Sans Serif"/>
                <a:cs typeface="Microsoft Sans Serif"/>
              </a:rPr>
              <a:t>о</a:t>
            </a:r>
            <a:endParaRPr sz="1100">
              <a:latin typeface="Microsoft Sans Serif"/>
              <a:cs typeface="Microsoft Sans Serif"/>
            </a:endParaRPr>
          </a:p>
          <a:p>
            <a:pPr marL="90805" marR="115570">
              <a:lnSpc>
                <a:spcPct val="100000"/>
              </a:lnSpc>
              <a:spcBef>
                <a:spcPts val="20"/>
              </a:spcBef>
            </a:pP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том,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колледж</a:t>
            </a:r>
            <a:r>
              <a:rPr sz="1100" spc="1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предпринимает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все</a:t>
            </a:r>
            <a:r>
              <a:rPr sz="1100" spc="3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усилия,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чтобы</a:t>
            </a:r>
            <a:r>
              <a:rPr sz="1100" spc="20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сделать</a:t>
            </a:r>
            <a:r>
              <a:rPr sz="11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их </a:t>
            </a:r>
            <a:r>
              <a:rPr sz="1100" dirty="0">
                <a:solidFill>
                  <a:srgbClr val="121212"/>
                </a:solidFill>
                <a:latin typeface="Microsoft Sans Serif"/>
                <a:cs typeface="Microsoft Sans Serif"/>
              </a:rPr>
              <a:t>обучение</a:t>
            </a:r>
            <a:r>
              <a:rPr sz="1100" spc="15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максимально эффективным.</a:t>
            </a:r>
            <a:endParaRPr sz="1100">
              <a:latin typeface="Microsoft Sans Serif"/>
              <a:cs typeface="Microsoft Sans Serif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92041" y="1230970"/>
            <a:ext cx="4059554" cy="713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ct val="107600"/>
              </a:lnSpc>
              <a:spcBef>
                <a:spcPts val="95"/>
              </a:spcBef>
            </a:pPr>
            <a:r>
              <a:rPr sz="1400" b="1" spc="45" dirty="0">
                <a:solidFill>
                  <a:srgbClr val="121212"/>
                </a:solidFill>
                <a:latin typeface="Arial"/>
                <a:cs typeface="Arial"/>
              </a:rPr>
              <a:t>Колледж</a:t>
            </a:r>
            <a:r>
              <a:rPr sz="1400" b="1" spc="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предпринимает</a:t>
            </a:r>
            <a:r>
              <a:rPr sz="1400" b="1" spc="4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121212"/>
                </a:solidFill>
                <a:latin typeface="Arial"/>
                <a:cs typeface="Arial"/>
              </a:rPr>
              <a:t>все</a:t>
            </a:r>
            <a:r>
              <a:rPr sz="1400" b="1" spc="80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10" dirty="0">
                <a:solidFill>
                  <a:srgbClr val="121212"/>
                </a:solidFill>
                <a:latin typeface="Arial"/>
                <a:cs typeface="Arial"/>
              </a:rPr>
              <a:t>усилия,</a:t>
            </a:r>
            <a:r>
              <a:rPr sz="1400" b="1" spc="5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чтобы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сделать</a:t>
            </a:r>
            <a:r>
              <a:rPr sz="1400" b="1" spc="14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60" dirty="0">
                <a:solidFill>
                  <a:srgbClr val="121212"/>
                </a:solidFill>
                <a:latin typeface="Arial"/>
                <a:cs typeface="Arial"/>
              </a:rPr>
              <a:t>моё</a:t>
            </a:r>
            <a:r>
              <a:rPr sz="1400" b="1" spc="13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121212"/>
                </a:solidFill>
                <a:latin typeface="Arial"/>
                <a:cs typeface="Arial"/>
              </a:rPr>
              <a:t>обучение</a:t>
            </a:r>
            <a:r>
              <a:rPr sz="1400" b="1" spc="125" dirty="0">
                <a:solidFill>
                  <a:srgbClr val="121212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121212"/>
                </a:solidFill>
                <a:latin typeface="Arial"/>
                <a:cs typeface="Arial"/>
              </a:rPr>
              <a:t>максимально эффективным?</a:t>
            </a:r>
            <a:endParaRPr sz="14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72509" y="2284602"/>
            <a:ext cx="19030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Полностью</a:t>
            </a:r>
            <a:r>
              <a:rPr sz="1200" spc="10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5553265" y="2156269"/>
            <a:ext cx="2999740" cy="2534920"/>
            <a:chOff x="5553265" y="2156269"/>
            <a:chExt cx="2999740" cy="2534920"/>
          </a:xfrm>
        </p:grpSpPr>
        <p:sp>
          <p:nvSpPr>
            <p:cNvPr id="6" name="object 6"/>
            <p:cNvSpPr/>
            <p:nvPr/>
          </p:nvSpPr>
          <p:spPr>
            <a:xfrm>
              <a:off x="5605272" y="2161032"/>
              <a:ext cx="2943225" cy="2525395"/>
            </a:xfrm>
            <a:custGeom>
              <a:avLst/>
              <a:gdLst/>
              <a:ahLst/>
              <a:cxnLst/>
              <a:rect l="l" t="t" r="r" b="b"/>
              <a:pathLst>
                <a:path w="2943225" h="2525395">
                  <a:moveTo>
                    <a:pt x="0" y="2525268"/>
                  </a:moveTo>
                  <a:lnTo>
                    <a:pt x="2942844" y="2525268"/>
                  </a:lnTo>
                </a:path>
                <a:path w="2943225" h="2525395">
                  <a:moveTo>
                    <a:pt x="0" y="2020824"/>
                  </a:moveTo>
                  <a:lnTo>
                    <a:pt x="2942844" y="2020824"/>
                  </a:lnTo>
                </a:path>
                <a:path w="2943225" h="2525395">
                  <a:moveTo>
                    <a:pt x="0" y="1514856"/>
                  </a:moveTo>
                  <a:lnTo>
                    <a:pt x="2942844" y="1514856"/>
                  </a:lnTo>
                </a:path>
                <a:path w="2943225" h="2525395">
                  <a:moveTo>
                    <a:pt x="0" y="1010412"/>
                  </a:moveTo>
                  <a:lnTo>
                    <a:pt x="2942844" y="1010412"/>
                  </a:lnTo>
                </a:path>
                <a:path w="2943225" h="2525395">
                  <a:moveTo>
                    <a:pt x="0" y="504444"/>
                  </a:moveTo>
                  <a:lnTo>
                    <a:pt x="2942844" y="504444"/>
                  </a:lnTo>
                </a:path>
                <a:path w="2943225" h="2525395">
                  <a:moveTo>
                    <a:pt x="0" y="0"/>
                  </a:moveTo>
                  <a:lnTo>
                    <a:pt x="29428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606034" y="4307586"/>
              <a:ext cx="88900" cy="253365"/>
            </a:xfrm>
            <a:custGeom>
              <a:avLst/>
              <a:gdLst/>
              <a:ahLst/>
              <a:cxnLst/>
              <a:rect l="l" t="t" r="r" b="b"/>
              <a:pathLst>
                <a:path w="88900" h="253364">
                  <a:moveTo>
                    <a:pt x="88391" y="0"/>
                  </a:moveTo>
                  <a:lnTo>
                    <a:pt x="0" y="0"/>
                  </a:lnTo>
                  <a:lnTo>
                    <a:pt x="0" y="252983"/>
                  </a:lnTo>
                  <a:lnTo>
                    <a:pt x="88391" y="252983"/>
                  </a:lnTo>
                  <a:lnTo>
                    <a:pt x="88391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606034" y="4307586"/>
              <a:ext cx="88900" cy="253365"/>
            </a:xfrm>
            <a:custGeom>
              <a:avLst/>
              <a:gdLst/>
              <a:ahLst/>
              <a:cxnLst/>
              <a:rect l="l" t="t" r="r" b="b"/>
              <a:pathLst>
                <a:path w="88900" h="253364">
                  <a:moveTo>
                    <a:pt x="0" y="252983"/>
                  </a:moveTo>
                  <a:lnTo>
                    <a:pt x="88391" y="252983"/>
                  </a:lnTo>
                  <a:lnTo>
                    <a:pt x="88391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606034" y="3803142"/>
              <a:ext cx="117475" cy="251460"/>
            </a:xfrm>
            <a:custGeom>
              <a:avLst/>
              <a:gdLst/>
              <a:ahLst/>
              <a:cxnLst/>
              <a:rect l="l" t="t" r="r" b="b"/>
              <a:pathLst>
                <a:path w="117475" h="251460">
                  <a:moveTo>
                    <a:pt x="117348" y="0"/>
                  </a:moveTo>
                  <a:lnTo>
                    <a:pt x="0" y="0"/>
                  </a:lnTo>
                  <a:lnTo>
                    <a:pt x="0" y="251459"/>
                  </a:lnTo>
                  <a:lnTo>
                    <a:pt x="117348" y="251459"/>
                  </a:lnTo>
                  <a:lnTo>
                    <a:pt x="11734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606034" y="3803142"/>
              <a:ext cx="117475" cy="251460"/>
            </a:xfrm>
            <a:custGeom>
              <a:avLst/>
              <a:gdLst/>
              <a:ahLst/>
              <a:cxnLst/>
              <a:rect l="l" t="t" r="r" b="b"/>
              <a:pathLst>
                <a:path w="117475" h="251460">
                  <a:moveTo>
                    <a:pt x="0" y="251459"/>
                  </a:moveTo>
                  <a:lnTo>
                    <a:pt x="117348" y="251459"/>
                  </a:lnTo>
                  <a:lnTo>
                    <a:pt x="117348" y="0"/>
                  </a:lnTo>
                  <a:lnTo>
                    <a:pt x="0" y="0"/>
                  </a:lnTo>
                  <a:lnTo>
                    <a:pt x="0" y="251459"/>
                  </a:lnTo>
                  <a:close/>
                </a:path>
              </a:pathLst>
            </a:custGeom>
            <a:ln w="19811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06034" y="3297174"/>
              <a:ext cx="177165" cy="253365"/>
            </a:xfrm>
            <a:custGeom>
              <a:avLst/>
              <a:gdLst/>
              <a:ahLst/>
              <a:cxnLst/>
              <a:rect l="l" t="t" r="r" b="b"/>
              <a:pathLst>
                <a:path w="177164" h="253364">
                  <a:moveTo>
                    <a:pt x="176784" y="0"/>
                  </a:moveTo>
                  <a:lnTo>
                    <a:pt x="0" y="0"/>
                  </a:lnTo>
                  <a:lnTo>
                    <a:pt x="0" y="252984"/>
                  </a:lnTo>
                  <a:lnTo>
                    <a:pt x="176784" y="252984"/>
                  </a:lnTo>
                  <a:lnTo>
                    <a:pt x="176784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606034" y="3297174"/>
              <a:ext cx="177165" cy="253365"/>
            </a:xfrm>
            <a:custGeom>
              <a:avLst/>
              <a:gdLst/>
              <a:ahLst/>
              <a:cxnLst/>
              <a:rect l="l" t="t" r="r" b="b"/>
              <a:pathLst>
                <a:path w="177164" h="253364">
                  <a:moveTo>
                    <a:pt x="0" y="252984"/>
                  </a:moveTo>
                  <a:lnTo>
                    <a:pt x="176784" y="252984"/>
                  </a:lnTo>
                  <a:lnTo>
                    <a:pt x="176784" y="0"/>
                  </a:lnTo>
                  <a:lnTo>
                    <a:pt x="0" y="0"/>
                  </a:lnTo>
                  <a:lnTo>
                    <a:pt x="0" y="252984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06034" y="2792730"/>
              <a:ext cx="1176655" cy="251460"/>
            </a:xfrm>
            <a:custGeom>
              <a:avLst/>
              <a:gdLst/>
              <a:ahLst/>
              <a:cxnLst/>
              <a:rect l="l" t="t" r="r" b="b"/>
              <a:pathLst>
                <a:path w="1176654" h="251460">
                  <a:moveTo>
                    <a:pt x="1176528" y="0"/>
                  </a:moveTo>
                  <a:lnTo>
                    <a:pt x="0" y="0"/>
                  </a:lnTo>
                  <a:lnTo>
                    <a:pt x="0" y="251460"/>
                  </a:lnTo>
                  <a:lnTo>
                    <a:pt x="1176528" y="251460"/>
                  </a:lnTo>
                  <a:lnTo>
                    <a:pt x="1176528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606034" y="2792730"/>
              <a:ext cx="1176655" cy="251460"/>
            </a:xfrm>
            <a:custGeom>
              <a:avLst/>
              <a:gdLst/>
              <a:ahLst/>
              <a:cxnLst/>
              <a:rect l="l" t="t" r="r" b="b"/>
              <a:pathLst>
                <a:path w="1176654" h="251460">
                  <a:moveTo>
                    <a:pt x="0" y="251460"/>
                  </a:moveTo>
                  <a:lnTo>
                    <a:pt x="1176528" y="251460"/>
                  </a:lnTo>
                  <a:lnTo>
                    <a:pt x="1176528" y="0"/>
                  </a:lnTo>
                  <a:lnTo>
                    <a:pt x="0" y="0"/>
                  </a:lnTo>
                  <a:lnTo>
                    <a:pt x="0" y="251460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606034" y="2286762"/>
              <a:ext cx="1382395" cy="253365"/>
            </a:xfrm>
            <a:custGeom>
              <a:avLst/>
              <a:gdLst/>
              <a:ahLst/>
              <a:cxnLst/>
              <a:rect l="l" t="t" r="r" b="b"/>
              <a:pathLst>
                <a:path w="1382395" h="253364">
                  <a:moveTo>
                    <a:pt x="1382267" y="0"/>
                  </a:moveTo>
                  <a:lnTo>
                    <a:pt x="0" y="0"/>
                  </a:lnTo>
                  <a:lnTo>
                    <a:pt x="0" y="252983"/>
                  </a:lnTo>
                  <a:lnTo>
                    <a:pt x="1382267" y="252983"/>
                  </a:lnTo>
                  <a:lnTo>
                    <a:pt x="1382267" y="0"/>
                  </a:lnTo>
                  <a:close/>
                </a:path>
              </a:pathLst>
            </a:custGeom>
            <a:solidFill>
              <a:srgbClr val="9A33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606034" y="2286762"/>
              <a:ext cx="1382395" cy="253365"/>
            </a:xfrm>
            <a:custGeom>
              <a:avLst/>
              <a:gdLst/>
              <a:ahLst/>
              <a:cxnLst/>
              <a:rect l="l" t="t" r="r" b="b"/>
              <a:pathLst>
                <a:path w="1382395" h="253364">
                  <a:moveTo>
                    <a:pt x="0" y="252983"/>
                  </a:moveTo>
                  <a:lnTo>
                    <a:pt x="1382267" y="252983"/>
                  </a:lnTo>
                  <a:lnTo>
                    <a:pt x="1382267" y="0"/>
                  </a:lnTo>
                  <a:lnTo>
                    <a:pt x="0" y="0"/>
                  </a:lnTo>
                  <a:lnTo>
                    <a:pt x="0" y="252983"/>
                  </a:lnTo>
                  <a:close/>
                </a:path>
              </a:pathLst>
            </a:custGeom>
            <a:ln w="19812">
              <a:solidFill>
                <a:srgbClr val="F3F3F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58028" y="2161032"/>
              <a:ext cx="47625" cy="2525395"/>
            </a:xfrm>
            <a:custGeom>
              <a:avLst/>
              <a:gdLst/>
              <a:ahLst/>
              <a:cxnLst/>
              <a:rect l="l" t="t" r="r" b="b"/>
              <a:pathLst>
                <a:path w="47625" h="2525395">
                  <a:moveTo>
                    <a:pt x="47244" y="2525268"/>
                  </a:moveTo>
                  <a:lnTo>
                    <a:pt x="47244" y="0"/>
                  </a:lnTo>
                </a:path>
                <a:path w="47625" h="2525395">
                  <a:moveTo>
                    <a:pt x="0" y="2525268"/>
                  </a:moveTo>
                  <a:lnTo>
                    <a:pt x="47244" y="2525268"/>
                  </a:lnTo>
                </a:path>
                <a:path w="47625" h="2525395">
                  <a:moveTo>
                    <a:pt x="0" y="2020824"/>
                  </a:moveTo>
                  <a:lnTo>
                    <a:pt x="47244" y="2020824"/>
                  </a:lnTo>
                </a:path>
                <a:path w="47625" h="2525395">
                  <a:moveTo>
                    <a:pt x="0" y="1514856"/>
                  </a:moveTo>
                  <a:lnTo>
                    <a:pt x="47244" y="1514856"/>
                  </a:lnTo>
                </a:path>
                <a:path w="47625" h="2525395">
                  <a:moveTo>
                    <a:pt x="0" y="1010412"/>
                  </a:moveTo>
                  <a:lnTo>
                    <a:pt x="47244" y="1010412"/>
                  </a:lnTo>
                </a:path>
                <a:path w="47625" h="2525395">
                  <a:moveTo>
                    <a:pt x="0" y="504444"/>
                  </a:moveTo>
                  <a:lnTo>
                    <a:pt x="47244" y="504444"/>
                  </a:lnTo>
                </a:path>
                <a:path w="47625" h="2525395">
                  <a:moveTo>
                    <a:pt x="0" y="0"/>
                  </a:moveTo>
                  <a:lnTo>
                    <a:pt x="47244" y="0"/>
                  </a:lnTo>
                </a:path>
              </a:pathLst>
            </a:custGeom>
            <a:ln w="9144">
              <a:solidFill>
                <a:srgbClr val="DBDB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7124065" y="2308098"/>
            <a:ext cx="32956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47%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29" name="object 29"/>
          <p:cNvGraphicFramePr>
            <a:graphicFrameLocks noGrp="1"/>
          </p:cNvGraphicFramePr>
          <p:nvPr/>
        </p:nvGraphicFramePr>
        <p:xfrm>
          <a:off x="332320" y="2681236"/>
          <a:ext cx="2451100" cy="19875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5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711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r>
                        <a:rPr sz="1100" b="1" i="1" spc="75" dirty="0">
                          <a:latin typeface="Palatino Linotype"/>
                          <a:cs typeface="Palatino Linotype"/>
                        </a:rPr>
                        <a:t>Вопрос,</a:t>
                      </a:r>
                      <a:r>
                        <a:rPr sz="1100" b="1" i="1" spc="15" dirty="0">
                          <a:latin typeface="Palatino Linotype"/>
                          <a:cs typeface="Palatino Linotype"/>
                        </a:rPr>
                        <a:t> </a:t>
                      </a:r>
                      <a:r>
                        <a:rPr sz="1100" b="1" i="1" spc="65" dirty="0">
                          <a:latin typeface="Palatino Linotype"/>
                          <a:cs typeface="Palatino Linotype"/>
                        </a:rPr>
                        <a:t>заданный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b="1" i="1" spc="45" dirty="0">
                          <a:latin typeface="Palatino Linotype"/>
                          <a:cs typeface="Palatino Linotype"/>
                        </a:rPr>
                        <a:t>респондентам:</a:t>
                      </a:r>
                      <a:endParaRPr sz="1100">
                        <a:latin typeface="Palatino Linotype"/>
                        <a:cs typeface="Palatino Linotype"/>
                      </a:endParaRPr>
                    </a:p>
                  </a:txBody>
                  <a:tcPr marL="0" marR="0" marT="55244" marB="0">
                    <a:solidFill>
                      <a:srgbClr val="F8F4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163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37160" marR="17462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Оцени</a:t>
                      </a:r>
                      <a:r>
                        <a:rPr sz="1000" spc="1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степень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твоего</a:t>
                      </a:r>
                      <a:r>
                        <a:rPr sz="1000" spc="14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согласия</a:t>
                      </a:r>
                      <a:r>
                        <a:rPr sz="1000" spc="14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со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следующим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утверждением: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Колледж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предпринимает</a:t>
                      </a:r>
                      <a:r>
                        <a:rPr sz="1000" spc="8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все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усилия,</a:t>
                      </a:r>
                      <a:r>
                        <a:rPr sz="1000" spc="-3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сделать</a:t>
                      </a:r>
                      <a:r>
                        <a:rPr sz="1000" spc="-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моё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обучение</a:t>
                      </a:r>
                      <a:r>
                        <a:rPr sz="1000" spc="1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максимально </a:t>
                      </a:r>
                      <a:r>
                        <a:rPr sz="1000" spc="-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эффективным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(делает</a:t>
                      </a:r>
                      <a:r>
                        <a:rPr sz="1000" spc="3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так,</a:t>
                      </a:r>
                      <a:r>
                        <a:rPr sz="1000" spc="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чтобы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мне</a:t>
                      </a:r>
                      <a:r>
                        <a:rPr sz="1000" spc="7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было</a:t>
                      </a:r>
                      <a:r>
                        <a:rPr sz="1000" spc="12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интересно</a:t>
                      </a:r>
                      <a:r>
                        <a:rPr sz="1000" spc="8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учиться, </a:t>
                      </a:r>
                      <a:r>
                        <a:rPr sz="100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мотивирует</a:t>
                      </a:r>
                      <a:r>
                        <a:rPr sz="1000" spc="75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solidFill>
                            <a:srgbClr val="121212"/>
                          </a:solidFill>
                          <a:latin typeface="Microsoft Sans Serif"/>
                          <a:cs typeface="Microsoft Sans Serif"/>
                        </a:rPr>
                        <a:t>меня)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1333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5" name="object 25"/>
          <p:cNvSpPr txBox="1"/>
          <p:nvPr/>
        </p:nvSpPr>
        <p:spPr>
          <a:xfrm>
            <a:off x="3812159" y="2789935"/>
            <a:ext cx="16649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2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912609" y="2845435"/>
            <a:ext cx="3600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85" dirty="0">
                <a:solidFill>
                  <a:srgbClr val="121212"/>
                </a:solidFill>
                <a:latin typeface="Arial"/>
                <a:cs typeface="Arial"/>
              </a:rPr>
              <a:t>40%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90544" y="3295269"/>
            <a:ext cx="188468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Скорее</a:t>
            </a:r>
            <a:r>
              <a:rPr sz="1200" spc="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200" spc="50" dirty="0">
                <a:solidFill>
                  <a:srgbClr val="121212"/>
                </a:solidFill>
                <a:latin typeface="Microsoft Sans Serif"/>
                <a:cs typeface="Microsoft Sans Serif"/>
              </a:rPr>
              <a:t> согласен(-</a:t>
            </a:r>
            <a:r>
              <a:rPr sz="1200" spc="-25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858509" y="3306317"/>
            <a:ext cx="2413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6%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31082" y="3800652"/>
            <a:ext cx="16427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121212"/>
                </a:solidFill>
                <a:latin typeface="Microsoft Sans Serif"/>
                <a:cs typeface="Microsoft Sans Serif"/>
              </a:rPr>
              <a:t>Затрудняюсь</a:t>
            </a:r>
            <a:r>
              <a:rPr sz="1200" spc="135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200" spc="-10" dirty="0">
                <a:solidFill>
                  <a:srgbClr val="121212"/>
                </a:solidFill>
                <a:latin typeface="Microsoft Sans Serif"/>
                <a:cs typeface="Microsoft Sans Serif"/>
              </a:rPr>
              <a:t>ответить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799454" y="3811625"/>
            <a:ext cx="2425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4%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205860" y="4316983"/>
            <a:ext cx="280352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2563495" algn="l"/>
              </a:tabLst>
            </a:pPr>
            <a:r>
              <a:rPr sz="1800" spc="1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Совершенно</a:t>
            </a:r>
            <a:r>
              <a:rPr sz="1800" spc="21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800" spc="1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не</a:t>
            </a:r>
            <a:r>
              <a:rPr sz="1800" spc="27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 </a:t>
            </a:r>
            <a:r>
              <a:rPr sz="1800" spc="75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согласен(-</a:t>
            </a:r>
            <a:r>
              <a:rPr sz="1800" spc="-37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на)</a:t>
            </a:r>
            <a:r>
              <a:rPr sz="1800" baseline="4629" dirty="0">
                <a:solidFill>
                  <a:srgbClr val="121212"/>
                </a:solidFill>
                <a:latin typeface="Microsoft Sans Serif"/>
                <a:cs typeface="Microsoft Sans Serif"/>
              </a:rPr>
              <a:t>	</a:t>
            </a:r>
            <a:r>
              <a:rPr sz="1200" b="1" spc="-25" dirty="0">
                <a:solidFill>
                  <a:srgbClr val="121212"/>
                </a:solidFill>
                <a:latin typeface="Arial"/>
                <a:cs typeface="Arial"/>
              </a:rPr>
              <a:t>3%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3009900" y="1171955"/>
            <a:ext cx="5809615" cy="3632200"/>
          </a:xfrm>
          <a:custGeom>
            <a:avLst/>
            <a:gdLst/>
            <a:ahLst/>
            <a:cxnLst/>
            <a:rect l="l" t="t" r="r" b="b"/>
            <a:pathLst>
              <a:path w="5809615" h="3632200">
                <a:moveTo>
                  <a:pt x="0" y="3631691"/>
                </a:moveTo>
                <a:lnTo>
                  <a:pt x="5809488" y="3631691"/>
                </a:lnTo>
                <a:lnTo>
                  <a:pt x="5809488" y="0"/>
                </a:lnTo>
                <a:lnTo>
                  <a:pt x="0" y="0"/>
                </a:lnTo>
                <a:lnTo>
                  <a:pt x="0" y="3631691"/>
                </a:lnTo>
                <a:close/>
              </a:path>
            </a:pathLst>
          </a:custGeom>
          <a:ln w="12192">
            <a:solidFill>
              <a:srgbClr val="C285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1336</Words>
  <Application>Microsoft Macintosh PowerPoint</Application>
  <PresentationFormat>Экран (16:9)</PresentationFormat>
  <Paragraphs>219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Microsoft Sans Serif</vt:lpstr>
      <vt:lpstr>Palatino Linotype</vt:lpstr>
      <vt:lpstr>Times New Roman</vt:lpstr>
      <vt:lpstr>Office Theme</vt:lpstr>
      <vt:lpstr>Результаты опросов обучающихся по специальности</vt:lpstr>
      <vt:lpstr>Респонденты и методы исследования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качества организации процессов в колледже.</vt:lpstr>
      <vt:lpstr>Оценка климата в учебной группе и в колледже.</vt:lpstr>
      <vt:lpstr>Оценка качества условий реализации образовательной программы Общий интерес к учёбе в колледже</vt:lpstr>
      <vt:lpstr>Оценка интереса и мотивации к обучению в колледже</vt:lpstr>
      <vt:lpstr>Оценка интереса и мотивации к обучению в колледже Лояльность студентов в отношении колледжа</vt:lpstr>
      <vt:lpstr>Оценка интереса и мотивации к обучению в колледже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Козлов Арсений</dc:creator>
  <cp:lastModifiedBy>Казимагомедова Амина</cp:lastModifiedBy>
  <cp:revision>9</cp:revision>
  <dcterms:created xsi:type="dcterms:W3CDTF">2026-09-07T08:28:47Z</dcterms:created>
  <dcterms:modified xsi:type="dcterms:W3CDTF">2026-09-07T13:22:44Z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v10.0.20070.1</vt:lpwstr>
  </property>
  <property fmtid="{D5CDD505-2E9C-101B-9397-08002B2CF9AE}" pid="3" name="Created">
    <vt:filetime>2026-08-13T00:00:00Z</vt:filetime>
  </property>
  <property fmtid="{D5CDD505-2E9C-101B-9397-08002B2CF9AE}" pid="4" name="Creator">
    <vt:lpwstr>Microsoft® PowerPoint® 2016</vt:lpwstr>
  </property>
  <property fmtid="{D5CDD505-2E9C-101B-9397-08002B2CF9AE}" pid="5" name="LastSaved">
    <vt:filetime>2026-09-07T00:00:00Z</vt:filetime>
  </property>
  <property fmtid="{D5CDD505-2E9C-101B-9397-08002B2CF9AE}" pid="6" name="Producer">
    <vt:lpwstr>Microsoft® PowerPoint® 2016</vt:lpwstr>
  </property>
</Properties>
</file>